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44"/>
  </p:notesMasterIdLst>
  <p:sldIdLst>
    <p:sldId id="256" r:id="rId2"/>
    <p:sldId id="259" r:id="rId3"/>
    <p:sldId id="258" r:id="rId4"/>
    <p:sldId id="257" r:id="rId5"/>
    <p:sldId id="261" r:id="rId6"/>
    <p:sldId id="288" r:id="rId7"/>
    <p:sldId id="275" r:id="rId8"/>
    <p:sldId id="262" r:id="rId9"/>
    <p:sldId id="276" r:id="rId10"/>
    <p:sldId id="287" r:id="rId11"/>
    <p:sldId id="291" r:id="rId12"/>
    <p:sldId id="289" r:id="rId13"/>
    <p:sldId id="292" r:id="rId14"/>
    <p:sldId id="266" r:id="rId15"/>
    <p:sldId id="277" r:id="rId16"/>
    <p:sldId id="268" r:id="rId17"/>
    <p:sldId id="279" r:id="rId18"/>
    <p:sldId id="278" r:id="rId19"/>
    <p:sldId id="293" r:id="rId20"/>
    <p:sldId id="286" r:id="rId21"/>
    <p:sldId id="282" r:id="rId22"/>
    <p:sldId id="281" r:id="rId23"/>
    <p:sldId id="285" r:id="rId24"/>
    <p:sldId id="284" r:id="rId25"/>
    <p:sldId id="290" r:id="rId26"/>
    <p:sldId id="295" r:id="rId27"/>
    <p:sldId id="283" r:id="rId28"/>
    <p:sldId id="299" r:id="rId29"/>
    <p:sldId id="270" r:id="rId30"/>
    <p:sldId id="296" r:id="rId31"/>
    <p:sldId id="280" r:id="rId32"/>
    <p:sldId id="300" r:id="rId33"/>
    <p:sldId id="269" r:id="rId34"/>
    <p:sldId id="298" r:id="rId35"/>
    <p:sldId id="301" r:id="rId36"/>
    <p:sldId id="302" r:id="rId37"/>
    <p:sldId id="303" r:id="rId38"/>
    <p:sldId id="271" r:id="rId39"/>
    <p:sldId id="304" r:id="rId40"/>
    <p:sldId id="305" r:id="rId41"/>
    <p:sldId id="272" r:id="rId42"/>
    <p:sldId id="273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8" autoAdjust="0"/>
    <p:restoredTop sz="94660"/>
  </p:normalViewPr>
  <p:slideViewPr>
    <p:cSldViewPr snapToGrid="0">
      <p:cViewPr>
        <p:scale>
          <a:sx n="50" d="100"/>
          <a:sy n="50" d="100"/>
        </p:scale>
        <p:origin x="99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0360FB-C8A1-4732-9A18-E82792EB938A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67293C3-81D5-40FB-87E9-7C823614B304}">
      <dgm:prSet/>
      <dgm:spPr/>
      <dgm:t>
        <a:bodyPr/>
        <a:lstStyle/>
        <a:p>
          <a:pPr algn="ctr"/>
          <a:r>
            <a:rPr lang="en-US" dirty="0" err="1">
              <a:latin typeface="+mj-lt"/>
            </a:rPr>
            <a:t>Contexte</a:t>
          </a:r>
          <a:r>
            <a:rPr lang="en-US" dirty="0">
              <a:latin typeface="+mj-lt"/>
            </a:rPr>
            <a:t> &amp; </a:t>
          </a:r>
          <a:r>
            <a:rPr lang="en-US" dirty="0" err="1">
              <a:latin typeface="+mj-lt"/>
            </a:rPr>
            <a:t>Problématiques</a:t>
          </a:r>
          <a:endParaRPr lang="en-US" dirty="0">
            <a:latin typeface="+mj-lt"/>
          </a:endParaRPr>
        </a:p>
      </dgm:t>
    </dgm:pt>
    <dgm:pt modelId="{B36031DA-B755-47B3-9BC7-790DF31DFE5A}" type="parTrans" cxnId="{8A273202-2D23-4857-8340-8FC8B090A0D9}">
      <dgm:prSet/>
      <dgm:spPr/>
      <dgm:t>
        <a:bodyPr/>
        <a:lstStyle/>
        <a:p>
          <a:pPr algn="ctr"/>
          <a:endParaRPr lang="en-US"/>
        </a:p>
      </dgm:t>
    </dgm:pt>
    <dgm:pt modelId="{D53F7888-1182-476B-BBD9-BBB4022672AF}" type="sibTrans" cxnId="{8A273202-2D23-4857-8340-8FC8B090A0D9}">
      <dgm:prSet/>
      <dgm:spPr/>
      <dgm:t>
        <a:bodyPr/>
        <a:lstStyle/>
        <a:p>
          <a:pPr algn="ctr"/>
          <a:endParaRPr lang="en-US"/>
        </a:p>
      </dgm:t>
    </dgm:pt>
    <dgm:pt modelId="{FBBFB7A0-C756-4260-B3F6-8C41C1C8565C}">
      <dgm:prSet/>
      <dgm:spPr/>
      <dgm:t>
        <a:bodyPr/>
        <a:lstStyle/>
        <a:p>
          <a:pPr algn="ctr"/>
          <a:r>
            <a:rPr lang="fr-FR" baseline="0" dirty="0">
              <a:latin typeface="+mj-lt"/>
            </a:rPr>
            <a:t>Solutions proposées</a:t>
          </a:r>
          <a:endParaRPr lang="en-US" dirty="0">
            <a:latin typeface="+mj-lt"/>
          </a:endParaRPr>
        </a:p>
      </dgm:t>
    </dgm:pt>
    <dgm:pt modelId="{450215DC-73ED-40ED-B20D-4FD3664E7101}" type="parTrans" cxnId="{AFFECB2E-93ED-4B97-BF57-CF73000726CD}">
      <dgm:prSet/>
      <dgm:spPr/>
      <dgm:t>
        <a:bodyPr/>
        <a:lstStyle/>
        <a:p>
          <a:pPr algn="ctr"/>
          <a:endParaRPr lang="en-US"/>
        </a:p>
      </dgm:t>
    </dgm:pt>
    <dgm:pt modelId="{6D65B3DC-E3C6-43EA-BBDE-CB2F9BF712D9}" type="sibTrans" cxnId="{AFFECB2E-93ED-4B97-BF57-CF73000726CD}">
      <dgm:prSet/>
      <dgm:spPr/>
      <dgm:t>
        <a:bodyPr/>
        <a:lstStyle/>
        <a:p>
          <a:pPr algn="ctr"/>
          <a:endParaRPr lang="en-US"/>
        </a:p>
      </dgm:t>
    </dgm:pt>
    <dgm:pt modelId="{E1C10A95-2B4D-4E13-917F-5617CA172674}">
      <dgm:prSet/>
      <dgm:spPr/>
      <dgm:t>
        <a:bodyPr/>
        <a:lstStyle/>
        <a:p>
          <a:pPr algn="ctr"/>
          <a:r>
            <a:rPr lang="en-US" dirty="0">
              <a:latin typeface="+mj-lt"/>
            </a:rPr>
            <a:t>Gestion de </a:t>
          </a:r>
          <a:r>
            <a:rPr lang="en-US" dirty="0" err="1">
              <a:latin typeface="+mj-lt"/>
            </a:rPr>
            <a:t>projet</a:t>
          </a:r>
          <a:endParaRPr lang="en-US" dirty="0">
            <a:latin typeface="+mj-lt"/>
          </a:endParaRPr>
        </a:p>
      </dgm:t>
    </dgm:pt>
    <dgm:pt modelId="{6E229809-266D-4739-A201-CDD907E59F12}" type="parTrans" cxnId="{7ADD2F95-C0D3-4490-8D7A-AA2AF7E1830C}">
      <dgm:prSet/>
      <dgm:spPr/>
      <dgm:t>
        <a:bodyPr/>
        <a:lstStyle/>
        <a:p>
          <a:pPr algn="ctr"/>
          <a:endParaRPr lang="en-US"/>
        </a:p>
      </dgm:t>
    </dgm:pt>
    <dgm:pt modelId="{7555693B-40F9-47DC-9A47-E93976413280}" type="sibTrans" cxnId="{7ADD2F95-C0D3-4490-8D7A-AA2AF7E1830C}">
      <dgm:prSet/>
      <dgm:spPr/>
      <dgm:t>
        <a:bodyPr/>
        <a:lstStyle/>
        <a:p>
          <a:pPr algn="ctr"/>
          <a:endParaRPr lang="en-US"/>
        </a:p>
      </dgm:t>
    </dgm:pt>
    <dgm:pt modelId="{68A908EE-6AA4-4D1A-86EE-E9B6F58DE804}">
      <dgm:prSet/>
      <dgm:spPr/>
      <dgm:t>
        <a:bodyPr/>
        <a:lstStyle/>
        <a:p>
          <a:pPr algn="ctr"/>
          <a:r>
            <a:rPr lang="fr-FR" baseline="0" dirty="0">
              <a:latin typeface="+mj-lt"/>
            </a:rPr>
            <a:t>Mise en place du projet</a:t>
          </a:r>
          <a:endParaRPr lang="en-US" dirty="0">
            <a:latin typeface="+mj-lt"/>
          </a:endParaRPr>
        </a:p>
      </dgm:t>
    </dgm:pt>
    <dgm:pt modelId="{A27FD636-CE24-4428-9E3D-2AD3FEEE97DD}" type="parTrans" cxnId="{10671EEF-4831-4F89-9031-94D8B29E84A9}">
      <dgm:prSet/>
      <dgm:spPr/>
      <dgm:t>
        <a:bodyPr/>
        <a:lstStyle/>
        <a:p>
          <a:pPr algn="ctr"/>
          <a:endParaRPr lang="en-US"/>
        </a:p>
      </dgm:t>
    </dgm:pt>
    <dgm:pt modelId="{EDD82C92-E00D-4983-A947-9BABC0D296B4}" type="sibTrans" cxnId="{10671EEF-4831-4F89-9031-94D8B29E84A9}">
      <dgm:prSet/>
      <dgm:spPr/>
      <dgm:t>
        <a:bodyPr/>
        <a:lstStyle/>
        <a:p>
          <a:pPr algn="ctr"/>
          <a:endParaRPr lang="en-US"/>
        </a:p>
      </dgm:t>
    </dgm:pt>
    <dgm:pt modelId="{ED5ACC8A-9C43-44FE-893D-5EEAB4B7971E}">
      <dgm:prSet/>
      <dgm:spPr/>
      <dgm:t>
        <a:bodyPr/>
        <a:lstStyle/>
        <a:p>
          <a:pPr algn="ctr"/>
          <a:r>
            <a:rPr lang="fr-FR" baseline="0" dirty="0">
              <a:latin typeface="+mj-lt"/>
            </a:rPr>
            <a:t>Bonnes pratiques</a:t>
          </a:r>
          <a:endParaRPr lang="en-US" dirty="0">
            <a:latin typeface="+mj-lt"/>
          </a:endParaRPr>
        </a:p>
      </dgm:t>
    </dgm:pt>
    <dgm:pt modelId="{CEF6B6E7-F164-4678-B12E-F031307F322A}" type="parTrans" cxnId="{09000101-8BB1-4F18-8F76-B954A432C7CA}">
      <dgm:prSet/>
      <dgm:spPr/>
      <dgm:t>
        <a:bodyPr/>
        <a:lstStyle/>
        <a:p>
          <a:pPr algn="ctr"/>
          <a:endParaRPr lang="en-US"/>
        </a:p>
      </dgm:t>
    </dgm:pt>
    <dgm:pt modelId="{8F6F3FB9-7764-42FD-AA8B-F8A102620DBA}" type="sibTrans" cxnId="{09000101-8BB1-4F18-8F76-B954A432C7CA}">
      <dgm:prSet/>
      <dgm:spPr/>
      <dgm:t>
        <a:bodyPr/>
        <a:lstStyle/>
        <a:p>
          <a:pPr algn="ctr"/>
          <a:endParaRPr lang="en-US"/>
        </a:p>
      </dgm:t>
    </dgm:pt>
    <dgm:pt modelId="{2EC67BBC-9385-49AD-925F-605A5E477091}">
      <dgm:prSet/>
      <dgm:spPr/>
      <dgm:t>
        <a:bodyPr/>
        <a:lstStyle/>
        <a:p>
          <a:pPr algn="ctr"/>
          <a:r>
            <a:rPr lang="fr-FR" baseline="0" dirty="0">
              <a:latin typeface="+mj-lt"/>
            </a:rPr>
            <a:t>Présentation de l’application</a:t>
          </a:r>
          <a:endParaRPr lang="en-US" dirty="0">
            <a:latin typeface="+mj-lt"/>
          </a:endParaRPr>
        </a:p>
      </dgm:t>
    </dgm:pt>
    <dgm:pt modelId="{B2E30838-C1B5-459E-ACA0-AFB0134172D2}" type="parTrans" cxnId="{4112C0F7-205B-4C54-A741-FCFDA973255A}">
      <dgm:prSet/>
      <dgm:spPr/>
      <dgm:t>
        <a:bodyPr/>
        <a:lstStyle/>
        <a:p>
          <a:pPr algn="ctr"/>
          <a:endParaRPr lang="en-US"/>
        </a:p>
      </dgm:t>
    </dgm:pt>
    <dgm:pt modelId="{579C35DB-96B2-4DF0-8212-576F2781144F}" type="sibTrans" cxnId="{4112C0F7-205B-4C54-A741-FCFDA973255A}">
      <dgm:prSet/>
      <dgm:spPr/>
      <dgm:t>
        <a:bodyPr/>
        <a:lstStyle/>
        <a:p>
          <a:pPr algn="ctr"/>
          <a:endParaRPr lang="en-US"/>
        </a:p>
      </dgm:t>
    </dgm:pt>
    <dgm:pt modelId="{55742B06-C639-46BE-A172-8E1B0051F942}">
      <dgm:prSet/>
      <dgm:spPr/>
      <dgm:t>
        <a:bodyPr/>
        <a:lstStyle/>
        <a:p>
          <a:pPr algn="ctr"/>
          <a:r>
            <a:rPr lang="fr-FR" baseline="0" dirty="0">
              <a:latin typeface="+mj-lt"/>
            </a:rPr>
            <a:t>Retour d’expérience et perspectives d’amélioration</a:t>
          </a:r>
          <a:endParaRPr lang="en-US" dirty="0">
            <a:latin typeface="+mj-lt"/>
          </a:endParaRPr>
        </a:p>
      </dgm:t>
    </dgm:pt>
    <dgm:pt modelId="{7CC112C6-E881-4127-A66F-7CB2DB1F10A8}" type="parTrans" cxnId="{EC55F088-45D1-4853-BDF0-9F8E62AEB65A}">
      <dgm:prSet/>
      <dgm:spPr/>
      <dgm:t>
        <a:bodyPr/>
        <a:lstStyle/>
        <a:p>
          <a:pPr algn="ctr"/>
          <a:endParaRPr lang="en-US"/>
        </a:p>
      </dgm:t>
    </dgm:pt>
    <dgm:pt modelId="{C661384C-220E-4FE9-900F-6037AE043E60}" type="sibTrans" cxnId="{EC55F088-45D1-4853-BDF0-9F8E62AEB65A}">
      <dgm:prSet/>
      <dgm:spPr/>
      <dgm:t>
        <a:bodyPr/>
        <a:lstStyle/>
        <a:p>
          <a:pPr algn="ctr"/>
          <a:endParaRPr lang="en-US"/>
        </a:p>
      </dgm:t>
    </dgm:pt>
    <dgm:pt modelId="{3F8CAFA7-5511-4EC6-8508-207B873FBA60}">
      <dgm:prSet/>
      <dgm:spPr/>
      <dgm:t>
        <a:bodyPr/>
        <a:lstStyle/>
        <a:p>
          <a:pPr algn="ctr"/>
          <a:r>
            <a:rPr lang="fr-FR" baseline="0" dirty="0">
              <a:latin typeface="+mj-lt"/>
            </a:rPr>
            <a:t>Conclusion</a:t>
          </a:r>
          <a:endParaRPr lang="en-US" dirty="0">
            <a:latin typeface="+mj-lt"/>
          </a:endParaRPr>
        </a:p>
      </dgm:t>
    </dgm:pt>
    <dgm:pt modelId="{6E355F61-4CE5-4D92-9717-83892DDFA942}" type="parTrans" cxnId="{F54D1C11-17B8-452F-8615-CA280108D595}">
      <dgm:prSet/>
      <dgm:spPr/>
      <dgm:t>
        <a:bodyPr/>
        <a:lstStyle/>
        <a:p>
          <a:pPr algn="ctr"/>
          <a:endParaRPr lang="en-US"/>
        </a:p>
      </dgm:t>
    </dgm:pt>
    <dgm:pt modelId="{8A34C325-0CA4-4C9B-AE91-4F6037B03995}" type="sibTrans" cxnId="{F54D1C11-17B8-452F-8615-CA280108D595}">
      <dgm:prSet/>
      <dgm:spPr/>
      <dgm:t>
        <a:bodyPr/>
        <a:lstStyle/>
        <a:p>
          <a:pPr algn="ctr"/>
          <a:endParaRPr lang="en-US"/>
        </a:p>
      </dgm:t>
    </dgm:pt>
    <dgm:pt modelId="{3053BAC9-EF97-4687-9135-EFD397C6802D}" type="pres">
      <dgm:prSet presAssocID="{7A0360FB-C8A1-4732-9A18-E82792EB938A}" presName="linear" presStyleCnt="0">
        <dgm:presLayoutVars>
          <dgm:animLvl val="lvl"/>
          <dgm:resizeHandles val="exact"/>
        </dgm:presLayoutVars>
      </dgm:prSet>
      <dgm:spPr/>
    </dgm:pt>
    <dgm:pt modelId="{284A1BDD-89E9-4289-94CA-3CA718BF7869}" type="pres">
      <dgm:prSet presAssocID="{267293C3-81D5-40FB-87E9-7C823614B304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DE76CD5F-BD14-433C-BEFF-395B5EF54DA5}" type="pres">
      <dgm:prSet presAssocID="{D53F7888-1182-476B-BBD9-BBB4022672AF}" presName="spacer" presStyleCnt="0"/>
      <dgm:spPr/>
    </dgm:pt>
    <dgm:pt modelId="{D33D9BB1-D21A-4EF1-820C-3EE0318FE099}" type="pres">
      <dgm:prSet presAssocID="{FBBFB7A0-C756-4260-B3F6-8C41C1C8565C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8F246AF-AB4E-4337-A61E-7A5BAEB35030}" type="pres">
      <dgm:prSet presAssocID="{6D65B3DC-E3C6-43EA-BBDE-CB2F9BF712D9}" presName="spacer" presStyleCnt="0"/>
      <dgm:spPr/>
    </dgm:pt>
    <dgm:pt modelId="{4407F6BD-5249-4CD5-B68F-A2E0D9ADDB71}" type="pres">
      <dgm:prSet presAssocID="{E1C10A95-2B4D-4E13-917F-5617CA172674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C916188A-0B80-4DEF-9F04-3AA82BB79E1A}" type="pres">
      <dgm:prSet presAssocID="{7555693B-40F9-47DC-9A47-E93976413280}" presName="spacer" presStyleCnt="0"/>
      <dgm:spPr/>
    </dgm:pt>
    <dgm:pt modelId="{6B414BD8-CC13-4D41-A486-9B6B10958904}" type="pres">
      <dgm:prSet presAssocID="{68A908EE-6AA4-4D1A-86EE-E9B6F58DE80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AD242E2-7C95-411A-A450-9AA452A71493}" type="pres">
      <dgm:prSet presAssocID="{EDD82C92-E00D-4983-A947-9BABC0D296B4}" presName="spacer" presStyleCnt="0"/>
      <dgm:spPr/>
    </dgm:pt>
    <dgm:pt modelId="{28D1694F-409F-40FA-B85F-D2823D7F0BB5}" type="pres">
      <dgm:prSet presAssocID="{ED5ACC8A-9C43-44FE-893D-5EEAB4B7971E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BD08CF8-0FFC-4B97-9EE9-2940C1189F95}" type="pres">
      <dgm:prSet presAssocID="{8F6F3FB9-7764-42FD-AA8B-F8A102620DBA}" presName="spacer" presStyleCnt="0"/>
      <dgm:spPr/>
    </dgm:pt>
    <dgm:pt modelId="{CE4ECF07-1673-4067-BCBF-D7460C7B01AE}" type="pres">
      <dgm:prSet presAssocID="{2EC67BBC-9385-49AD-925F-605A5E477091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2932959-5A14-4DF0-A414-E20E1884E3DB}" type="pres">
      <dgm:prSet presAssocID="{579C35DB-96B2-4DF0-8212-576F2781144F}" presName="spacer" presStyleCnt="0"/>
      <dgm:spPr/>
    </dgm:pt>
    <dgm:pt modelId="{7A0F45C6-5FA5-43B3-BDE7-FCA92B7FDED8}" type="pres">
      <dgm:prSet presAssocID="{55742B06-C639-46BE-A172-8E1B0051F942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F02A396-A85F-42DF-969F-A18B33FD7E57}" type="pres">
      <dgm:prSet presAssocID="{C661384C-220E-4FE9-900F-6037AE043E60}" presName="spacer" presStyleCnt="0"/>
      <dgm:spPr/>
    </dgm:pt>
    <dgm:pt modelId="{4A70B9C8-18BC-438D-9373-6BA6BB6F0C58}" type="pres">
      <dgm:prSet presAssocID="{3F8CAFA7-5511-4EC6-8508-207B873FBA60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09000101-8BB1-4F18-8F76-B954A432C7CA}" srcId="{7A0360FB-C8A1-4732-9A18-E82792EB938A}" destId="{ED5ACC8A-9C43-44FE-893D-5EEAB4B7971E}" srcOrd="4" destOrd="0" parTransId="{CEF6B6E7-F164-4678-B12E-F031307F322A}" sibTransId="{8F6F3FB9-7764-42FD-AA8B-F8A102620DBA}"/>
    <dgm:cxn modelId="{8A273202-2D23-4857-8340-8FC8B090A0D9}" srcId="{7A0360FB-C8A1-4732-9A18-E82792EB938A}" destId="{267293C3-81D5-40FB-87E9-7C823614B304}" srcOrd="0" destOrd="0" parTransId="{B36031DA-B755-47B3-9BC7-790DF31DFE5A}" sibTransId="{D53F7888-1182-476B-BBD9-BBB4022672AF}"/>
    <dgm:cxn modelId="{F54D1C11-17B8-452F-8615-CA280108D595}" srcId="{7A0360FB-C8A1-4732-9A18-E82792EB938A}" destId="{3F8CAFA7-5511-4EC6-8508-207B873FBA60}" srcOrd="7" destOrd="0" parTransId="{6E355F61-4CE5-4D92-9717-83892DDFA942}" sibTransId="{8A34C325-0CA4-4C9B-AE91-4F6037B03995}"/>
    <dgm:cxn modelId="{AFFECB2E-93ED-4B97-BF57-CF73000726CD}" srcId="{7A0360FB-C8A1-4732-9A18-E82792EB938A}" destId="{FBBFB7A0-C756-4260-B3F6-8C41C1C8565C}" srcOrd="1" destOrd="0" parTransId="{450215DC-73ED-40ED-B20D-4FD3664E7101}" sibTransId="{6D65B3DC-E3C6-43EA-BBDE-CB2F9BF712D9}"/>
    <dgm:cxn modelId="{19ABF12E-74E2-4BCF-ADD8-1E3FD5530347}" type="presOf" srcId="{ED5ACC8A-9C43-44FE-893D-5EEAB4B7971E}" destId="{28D1694F-409F-40FA-B85F-D2823D7F0BB5}" srcOrd="0" destOrd="0" presId="urn:microsoft.com/office/officeart/2005/8/layout/vList2"/>
    <dgm:cxn modelId="{5521BB3A-7DA7-49E8-85C7-25F37AF63A87}" type="presOf" srcId="{68A908EE-6AA4-4D1A-86EE-E9B6F58DE804}" destId="{6B414BD8-CC13-4D41-A486-9B6B10958904}" srcOrd="0" destOrd="0" presId="urn:microsoft.com/office/officeart/2005/8/layout/vList2"/>
    <dgm:cxn modelId="{B018D042-3856-4F3B-AB7F-48AF2B266E99}" type="presOf" srcId="{3F8CAFA7-5511-4EC6-8508-207B873FBA60}" destId="{4A70B9C8-18BC-438D-9373-6BA6BB6F0C58}" srcOrd="0" destOrd="0" presId="urn:microsoft.com/office/officeart/2005/8/layout/vList2"/>
    <dgm:cxn modelId="{46D0DC4A-6BF4-40E6-B397-4C7AAFDC1564}" type="presOf" srcId="{E1C10A95-2B4D-4E13-917F-5617CA172674}" destId="{4407F6BD-5249-4CD5-B68F-A2E0D9ADDB71}" srcOrd="0" destOrd="0" presId="urn:microsoft.com/office/officeart/2005/8/layout/vList2"/>
    <dgm:cxn modelId="{946F447C-C71A-4914-8E7C-D874E8C11F1C}" type="presOf" srcId="{55742B06-C639-46BE-A172-8E1B0051F942}" destId="{7A0F45C6-5FA5-43B3-BDE7-FCA92B7FDED8}" srcOrd="0" destOrd="0" presId="urn:microsoft.com/office/officeart/2005/8/layout/vList2"/>
    <dgm:cxn modelId="{508BDC85-FBD2-4111-81C2-AD693AE0A5C6}" type="presOf" srcId="{267293C3-81D5-40FB-87E9-7C823614B304}" destId="{284A1BDD-89E9-4289-94CA-3CA718BF7869}" srcOrd="0" destOrd="0" presId="urn:microsoft.com/office/officeart/2005/8/layout/vList2"/>
    <dgm:cxn modelId="{EC55F088-45D1-4853-BDF0-9F8E62AEB65A}" srcId="{7A0360FB-C8A1-4732-9A18-E82792EB938A}" destId="{55742B06-C639-46BE-A172-8E1B0051F942}" srcOrd="6" destOrd="0" parTransId="{7CC112C6-E881-4127-A66F-7CB2DB1F10A8}" sibTransId="{C661384C-220E-4FE9-900F-6037AE043E60}"/>
    <dgm:cxn modelId="{F7AD2E8C-E274-4293-8E8A-48AF8B0D24D7}" type="presOf" srcId="{2EC67BBC-9385-49AD-925F-605A5E477091}" destId="{CE4ECF07-1673-4067-BCBF-D7460C7B01AE}" srcOrd="0" destOrd="0" presId="urn:microsoft.com/office/officeart/2005/8/layout/vList2"/>
    <dgm:cxn modelId="{7ADD2F95-C0D3-4490-8D7A-AA2AF7E1830C}" srcId="{7A0360FB-C8A1-4732-9A18-E82792EB938A}" destId="{E1C10A95-2B4D-4E13-917F-5617CA172674}" srcOrd="2" destOrd="0" parTransId="{6E229809-266D-4739-A201-CDD907E59F12}" sibTransId="{7555693B-40F9-47DC-9A47-E93976413280}"/>
    <dgm:cxn modelId="{8AA165A3-84A5-47AB-8221-67D81F94B2D8}" type="presOf" srcId="{FBBFB7A0-C756-4260-B3F6-8C41C1C8565C}" destId="{D33D9BB1-D21A-4EF1-820C-3EE0318FE099}" srcOrd="0" destOrd="0" presId="urn:microsoft.com/office/officeart/2005/8/layout/vList2"/>
    <dgm:cxn modelId="{147356EB-E30B-4188-B1F2-06935FDEB24E}" type="presOf" srcId="{7A0360FB-C8A1-4732-9A18-E82792EB938A}" destId="{3053BAC9-EF97-4687-9135-EFD397C6802D}" srcOrd="0" destOrd="0" presId="urn:microsoft.com/office/officeart/2005/8/layout/vList2"/>
    <dgm:cxn modelId="{10671EEF-4831-4F89-9031-94D8B29E84A9}" srcId="{7A0360FB-C8A1-4732-9A18-E82792EB938A}" destId="{68A908EE-6AA4-4D1A-86EE-E9B6F58DE804}" srcOrd="3" destOrd="0" parTransId="{A27FD636-CE24-4428-9E3D-2AD3FEEE97DD}" sibTransId="{EDD82C92-E00D-4983-A947-9BABC0D296B4}"/>
    <dgm:cxn modelId="{4112C0F7-205B-4C54-A741-FCFDA973255A}" srcId="{7A0360FB-C8A1-4732-9A18-E82792EB938A}" destId="{2EC67BBC-9385-49AD-925F-605A5E477091}" srcOrd="5" destOrd="0" parTransId="{B2E30838-C1B5-459E-ACA0-AFB0134172D2}" sibTransId="{579C35DB-96B2-4DF0-8212-576F2781144F}"/>
    <dgm:cxn modelId="{31565743-F9F2-4E71-94EF-761C0D89C0A8}" type="presParOf" srcId="{3053BAC9-EF97-4687-9135-EFD397C6802D}" destId="{284A1BDD-89E9-4289-94CA-3CA718BF7869}" srcOrd="0" destOrd="0" presId="urn:microsoft.com/office/officeart/2005/8/layout/vList2"/>
    <dgm:cxn modelId="{6164E4B2-74DE-4852-90F2-BCDEBA0C55D8}" type="presParOf" srcId="{3053BAC9-EF97-4687-9135-EFD397C6802D}" destId="{DE76CD5F-BD14-433C-BEFF-395B5EF54DA5}" srcOrd="1" destOrd="0" presId="urn:microsoft.com/office/officeart/2005/8/layout/vList2"/>
    <dgm:cxn modelId="{86A4C447-5951-4C91-A9C6-648877034084}" type="presParOf" srcId="{3053BAC9-EF97-4687-9135-EFD397C6802D}" destId="{D33D9BB1-D21A-4EF1-820C-3EE0318FE099}" srcOrd="2" destOrd="0" presId="urn:microsoft.com/office/officeart/2005/8/layout/vList2"/>
    <dgm:cxn modelId="{E4882222-0EC7-454D-AA95-4694CD81E570}" type="presParOf" srcId="{3053BAC9-EF97-4687-9135-EFD397C6802D}" destId="{58F246AF-AB4E-4337-A61E-7A5BAEB35030}" srcOrd="3" destOrd="0" presId="urn:microsoft.com/office/officeart/2005/8/layout/vList2"/>
    <dgm:cxn modelId="{B7F610D8-65FC-41AA-947C-1ABBAD3ED050}" type="presParOf" srcId="{3053BAC9-EF97-4687-9135-EFD397C6802D}" destId="{4407F6BD-5249-4CD5-B68F-A2E0D9ADDB71}" srcOrd="4" destOrd="0" presId="urn:microsoft.com/office/officeart/2005/8/layout/vList2"/>
    <dgm:cxn modelId="{E2698F51-8E65-4D0F-873C-F576F4321EDC}" type="presParOf" srcId="{3053BAC9-EF97-4687-9135-EFD397C6802D}" destId="{C916188A-0B80-4DEF-9F04-3AA82BB79E1A}" srcOrd="5" destOrd="0" presId="urn:microsoft.com/office/officeart/2005/8/layout/vList2"/>
    <dgm:cxn modelId="{0A90A031-7733-49CE-93AA-4639CFA0E911}" type="presParOf" srcId="{3053BAC9-EF97-4687-9135-EFD397C6802D}" destId="{6B414BD8-CC13-4D41-A486-9B6B10958904}" srcOrd="6" destOrd="0" presId="urn:microsoft.com/office/officeart/2005/8/layout/vList2"/>
    <dgm:cxn modelId="{A46AEBF9-AA4F-446A-99A6-14CAF720F787}" type="presParOf" srcId="{3053BAC9-EF97-4687-9135-EFD397C6802D}" destId="{0AD242E2-7C95-411A-A450-9AA452A71493}" srcOrd="7" destOrd="0" presId="urn:microsoft.com/office/officeart/2005/8/layout/vList2"/>
    <dgm:cxn modelId="{A121FDD1-823C-43A0-92BD-DE8C71CF3998}" type="presParOf" srcId="{3053BAC9-EF97-4687-9135-EFD397C6802D}" destId="{28D1694F-409F-40FA-B85F-D2823D7F0BB5}" srcOrd="8" destOrd="0" presId="urn:microsoft.com/office/officeart/2005/8/layout/vList2"/>
    <dgm:cxn modelId="{83ECE1CF-402C-4B6B-86B6-170BD92DB978}" type="presParOf" srcId="{3053BAC9-EF97-4687-9135-EFD397C6802D}" destId="{2BD08CF8-0FFC-4B97-9EE9-2940C1189F95}" srcOrd="9" destOrd="0" presId="urn:microsoft.com/office/officeart/2005/8/layout/vList2"/>
    <dgm:cxn modelId="{4B7A7011-ED88-4D01-9446-B5599D5F42B3}" type="presParOf" srcId="{3053BAC9-EF97-4687-9135-EFD397C6802D}" destId="{CE4ECF07-1673-4067-BCBF-D7460C7B01AE}" srcOrd="10" destOrd="0" presId="urn:microsoft.com/office/officeart/2005/8/layout/vList2"/>
    <dgm:cxn modelId="{BDCCF233-05DD-49F1-8BDC-4D297746BDC4}" type="presParOf" srcId="{3053BAC9-EF97-4687-9135-EFD397C6802D}" destId="{12932959-5A14-4DF0-A414-E20E1884E3DB}" srcOrd="11" destOrd="0" presId="urn:microsoft.com/office/officeart/2005/8/layout/vList2"/>
    <dgm:cxn modelId="{F8C5AEF7-C528-4746-BD62-855B4F3F050B}" type="presParOf" srcId="{3053BAC9-EF97-4687-9135-EFD397C6802D}" destId="{7A0F45C6-5FA5-43B3-BDE7-FCA92B7FDED8}" srcOrd="12" destOrd="0" presId="urn:microsoft.com/office/officeart/2005/8/layout/vList2"/>
    <dgm:cxn modelId="{40DAB27D-EAE2-4DB4-844C-754074011BDD}" type="presParOf" srcId="{3053BAC9-EF97-4687-9135-EFD397C6802D}" destId="{1F02A396-A85F-42DF-969F-A18B33FD7E57}" srcOrd="13" destOrd="0" presId="urn:microsoft.com/office/officeart/2005/8/layout/vList2"/>
    <dgm:cxn modelId="{C0C68C99-7DCD-4332-BD44-C85B7A53DC5D}" type="presParOf" srcId="{3053BAC9-EF97-4687-9135-EFD397C6802D}" destId="{4A70B9C8-18BC-438D-9373-6BA6BB6F0C58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A1BDD-89E9-4289-94CA-3CA718BF7869}">
      <dsp:nvSpPr>
        <dsp:cNvPr id="0" name=""/>
        <dsp:cNvSpPr/>
      </dsp:nvSpPr>
      <dsp:spPr>
        <a:xfrm>
          <a:off x="0" y="332024"/>
          <a:ext cx="6625733" cy="5475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+mj-lt"/>
            </a:rPr>
            <a:t>Contexte</a:t>
          </a:r>
          <a:r>
            <a:rPr lang="en-US" sz="2400" kern="1200" dirty="0">
              <a:latin typeface="+mj-lt"/>
            </a:rPr>
            <a:t> &amp; </a:t>
          </a:r>
          <a:r>
            <a:rPr lang="en-US" sz="2400" kern="1200" dirty="0" err="1">
              <a:latin typeface="+mj-lt"/>
            </a:rPr>
            <a:t>Problématiques</a:t>
          </a:r>
          <a:endParaRPr lang="en-US" sz="2400" kern="1200" dirty="0">
            <a:latin typeface="+mj-lt"/>
          </a:endParaRPr>
        </a:p>
      </dsp:txBody>
      <dsp:txXfrm>
        <a:off x="26730" y="358754"/>
        <a:ext cx="6572273" cy="494099"/>
      </dsp:txXfrm>
    </dsp:sp>
    <dsp:sp modelId="{D33D9BB1-D21A-4EF1-820C-3EE0318FE099}">
      <dsp:nvSpPr>
        <dsp:cNvPr id="0" name=""/>
        <dsp:cNvSpPr/>
      </dsp:nvSpPr>
      <dsp:spPr>
        <a:xfrm>
          <a:off x="0" y="948704"/>
          <a:ext cx="6625733" cy="547559"/>
        </a:xfrm>
        <a:prstGeom prst="roundRect">
          <a:avLst/>
        </a:prstGeom>
        <a:gradFill rotWithShape="0">
          <a:gsLst>
            <a:gs pos="0">
              <a:schemeClr val="accent2">
                <a:hueOff val="-848114"/>
                <a:satOff val="0"/>
                <a:lumOff val="-344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848114"/>
                <a:satOff val="0"/>
                <a:lumOff val="-344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848114"/>
                <a:satOff val="0"/>
                <a:lumOff val="-344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baseline="0" dirty="0">
              <a:latin typeface="+mj-lt"/>
            </a:rPr>
            <a:t>Solutions proposées</a:t>
          </a:r>
          <a:endParaRPr lang="en-US" sz="2400" kern="1200" dirty="0">
            <a:latin typeface="+mj-lt"/>
          </a:endParaRPr>
        </a:p>
      </dsp:txBody>
      <dsp:txXfrm>
        <a:off x="26730" y="975434"/>
        <a:ext cx="6572273" cy="494099"/>
      </dsp:txXfrm>
    </dsp:sp>
    <dsp:sp modelId="{4407F6BD-5249-4CD5-B68F-A2E0D9ADDB71}">
      <dsp:nvSpPr>
        <dsp:cNvPr id="0" name=""/>
        <dsp:cNvSpPr/>
      </dsp:nvSpPr>
      <dsp:spPr>
        <a:xfrm>
          <a:off x="0" y="1565384"/>
          <a:ext cx="6625733" cy="547559"/>
        </a:xfrm>
        <a:prstGeom prst="roundRect">
          <a:avLst/>
        </a:prstGeom>
        <a:gradFill rotWithShape="0">
          <a:gsLst>
            <a:gs pos="0">
              <a:schemeClr val="accent2">
                <a:hueOff val="-1696227"/>
                <a:satOff val="0"/>
                <a:lumOff val="-689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696227"/>
                <a:satOff val="0"/>
                <a:lumOff val="-689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696227"/>
                <a:satOff val="0"/>
                <a:lumOff val="-689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j-lt"/>
            </a:rPr>
            <a:t>Gestion de </a:t>
          </a:r>
          <a:r>
            <a:rPr lang="en-US" sz="2400" kern="1200" dirty="0" err="1">
              <a:latin typeface="+mj-lt"/>
            </a:rPr>
            <a:t>projet</a:t>
          </a:r>
          <a:endParaRPr lang="en-US" sz="2400" kern="1200" dirty="0">
            <a:latin typeface="+mj-lt"/>
          </a:endParaRPr>
        </a:p>
      </dsp:txBody>
      <dsp:txXfrm>
        <a:off x="26730" y="1592114"/>
        <a:ext cx="6572273" cy="494099"/>
      </dsp:txXfrm>
    </dsp:sp>
    <dsp:sp modelId="{6B414BD8-CC13-4D41-A486-9B6B10958904}">
      <dsp:nvSpPr>
        <dsp:cNvPr id="0" name=""/>
        <dsp:cNvSpPr/>
      </dsp:nvSpPr>
      <dsp:spPr>
        <a:xfrm>
          <a:off x="0" y="2182064"/>
          <a:ext cx="6625733" cy="547559"/>
        </a:xfrm>
        <a:prstGeom prst="roundRect">
          <a:avLst/>
        </a:prstGeom>
        <a:gradFill rotWithShape="0">
          <a:gsLst>
            <a:gs pos="0">
              <a:schemeClr val="accent2">
                <a:hueOff val="-2544341"/>
                <a:satOff val="0"/>
                <a:lumOff val="-1033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2544341"/>
                <a:satOff val="0"/>
                <a:lumOff val="-1033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2544341"/>
                <a:satOff val="0"/>
                <a:lumOff val="-1033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baseline="0" dirty="0">
              <a:latin typeface="+mj-lt"/>
            </a:rPr>
            <a:t>Mise en place du projet</a:t>
          </a:r>
          <a:endParaRPr lang="en-US" sz="2400" kern="1200" dirty="0">
            <a:latin typeface="+mj-lt"/>
          </a:endParaRPr>
        </a:p>
      </dsp:txBody>
      <dsp:txXfrm>
        <a:off x="26730" y="2208794"/>
        <a:ext cx="6572273" cy="494099"/>
      </dsp:txXfrm>
    </dsp:sp>
    <dsp:sp modelId="{28D1694F-409F-40FA-B85F-D2823D7F0BB5}">
      <dsp:nvSpPr>
        <dsp:cNvPr id="0" name=""/>
        <dsp:cNvSpPr/>
      </dsp:nvSpPr>
      <dsp:spPr>
        <a:xfrm>
          <a:off x="0" y="2798744"/>
          <a:ext cx="6625733" cy="547559"/>
        </a:xfrm>
        <a:prstGeom prst="roundRect">
          <a:avLst/>
        </a:prstGeom>
        <a:gradFill rotWithShape="0">
          <a:gsLst>
            <a:gs pos="0">
              <a:schemeClr val="accent2">
                <a:hueOff val="-3392454"/>
                <a:satOff val="0"/>
                <a:lumOff val="-1378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392454"/>
                <a:satOff val="0"/>
                <a:lumOff val="-1378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392454"/>
                <a:satOff val="0"/>
                <a:lumOff val="-1378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baseline="0" dirty="0">
              <a:latin typeface="+mj-lt"/>
            </a:rPr>
            <a:t>Bonnes pratiques</a:t>
          </a:r>
          <a:endParaRPr lang="en-US" sz="2400" kern="1200" dirty="0">
            <a:latin typeface="+mj-lt"/>
          </a:endParaRPr>
        </a:p>
      </dsp:txBody>
      <dsp:txXfrm>
        <a:off x="26730" y="2825474"/>
        <a:ext cx="6572273" cy="494099"/>
      </dsp:txXfrm>
    </dsp:sp>
    <dsp:sp modelId="{CE4ECF07-1673-4067-BCBF-D7460C7B01AE}">
      <dsp:nvSpPr>
        <dsp:cNvPr id="0" name=""/>
        <dsp:cNvSpPr/>
      </dsp:nvSpPr>
      <dsp:spPr>
        <a:xfrm>
          <a:off x="0" y="3415424"/>
          <a:ext cx="6625733" cy="547559"/>
        </a:xfrm>
        <a:prstGeom prst="roundRect">
          <a:avLst/>
        </a:prstGeom>
        <a:gradFill rotWithShape="0">
          <a:gsLst>
            <a:gs pos="0">
              <a:schemeClr val="accent2">
                <a:hueOff val="-4240568"/>
                <a:satOff val="0"/>
                <a:lumOff val="-1722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240568"/>
                <a:satOff val="0"/>
                <a:lumOff val="-1722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240568"/>
                <a:satOff val="0"/>
                <a:lumOff val="-1722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baseline="0" dirty="0">
              <a:latin typeface="+mj-lt"/>
            </a:rPr>
            <a:t>Présentation de l’application</a:t>
          </a:r>
          <a:endParaRPr lang="en-US" sz="2400" kern="1200" dirty="0">
            <a:latin typeface="+mj-lt"/>
          </a:endParaRPr>
        </a:p>
      </dsp:txBody>
      <dsp:txXfrm>
        <a:off x="26730" y="3442154"/>
        <a:ext cx="6572273" cy="494099"/>
      </dsp:txXfrm>
    </dsp:sp>
    <dsp:sp modelId="{7A0F45C6-5FA5-43B3-BDE7-FCA92B7FDED8}">
      <dsp:nvSpPr>
        <dsp:cNvPr id="0" name=""/>
        <dsp:cNvSpPr/>
      </dsp:nvSpPr>
      <dsp:spPr>
        <a:xfrm>
          <a:off x="0" y="4032104"/>
          <a:ext cx="6625733" cy="547559"/>
        </a:xfrm>
        <a:prstGeom prst="roundRect">
          <a:avLst/>
        </a:prstGeom>
        <a:gradFill rotWithShape="0">
          <a:gsLst>
            <a:gs pos="0">
              <a:schemeClr val="accent2">
                <a:hueOff val="-5088681"/>
                <a:satOff val="0"/>
                <a:lumOff val="-206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5088681"/>
                <a:satOff val="0"/>
                <a:lumOff val="-206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5088681"/>
                <a:satOff val="0"/>
                <a:lumOff val="-206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baseline="0" dirty="0">
              <a:latin typeface="+mj-lt"/>
            </a:rPr>
            <a:t>Retour d’expérience et perspectives d’amélioration</a:t>
          </a:r>
          <a:endParaRPr lang="en-US" sz="2400" kern="1200" dirty="0">
            <a:latin typeface="+mj-lt"/>
          </a:endParaRPr>
        </a:p>
      </dsp:txBody>
      <dsp:txXfrm>
        <a:off x="26730" y="4058834"/>
        <a:ext cx="6572273" cy="494099"/>
      </dsp:txXfrm>
    </dsp:sp>
    <dsp:sp modelId="{4A70B9C8-18BC-438D-9373-6BA6BB6F0C58}">
      <dsp:nvSpPr>
        <dsp:cNvPr id="0" name=""/>
        <dsp:cNvSpPr/>
      </dsp:nvSpPr>
      <dsp:spPr>
        <a:xfrm>
          <a:off x="0" y="4648784"/>
          <a:ext cx="6625733" cy="547559"/>
        </a:xfrm>
        <a:prstGeom prst="roundRect">
          <a:avLst/>
        </a:prstGeom>
        <a:gradFill rotWithShape="0">
          <a:gsLst>
            <a:gs pos="0">
              <a:schemeClr val="accent2">
                <a:hueOff val="-5936795"/>
                <a:satOff val="0"/>
                <a:lumOff val="-2411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5936795"/>
                <a:satOff val="0"/>
                <a:lumOff val="-2411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5936795"/>
                <a:satOff val="0"/>
                <a:lumOff val="-2411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baseline="0" dirty="0">
              <a:latin typeface="+mj-lt"/>
            </a:rPr>
            <a:t>Conclusion</a:t>
          </a:r>
          <a:endParaRPr lang="en-US" sz="2400" kern="1200" dirty="0">
            <a:latin typeface="+mj-lt"/>
          </a:endParaRPr>
        </a:p>
      </dsp:txBody>
      <dsp:txXfrm>
        <a:off x="26730" y="4675514"/>
        <a:ext cx="6572273" cy="494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5219C-1C68-493C-83C7-F09B9D864431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5B265-ACF2-45DC-93EB-F2FDC2CEA4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82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5B265-ACF2-45DC-93EB-F2FDC2CEA4CD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2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2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1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7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6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0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7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8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9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3/7/2025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‹N°›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88378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867672-7124-6F5D-DBD7-10E45D110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889" y="305877"/>
            <a:ext cx="5934998" cy="2314206"/>
          </a:xfrm>
        </p:spPr>
        <p:txBody>
          <a:bodyPr anchor="t">
            <a:noAutofit/>
          </a:bodyPr>
          <a:lstStyle/>
          <a:p>
            <a:r>
              <a:rPr lang="fr-FR" sz="3600" dirty="0"/>
              <a:t>Projet d’optimisation de l'affectation des salariés sur les chantiers pour l’entreprise </a:t>
            </a:r>
            <a:r>
              <a:rPr lang="fr-FR" sz="3600" b="1" dirty="0"/>
              <a:t>EDIFIS</a:t>
            </a:r>
            <a:r>
              <a:rPr lang="fr-FR" sz="3600" dirty="0"/>
              <a:t>PRO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B066B7-BF9A-AC56-8B3D-2310B59F2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889" y="5513294"/>
            <a:ext cx="4500562" cy="1038829"/>
          </a:xfrm>
        </p:spPr>
        <p:txBody>
          <a:bodyPr anchor="b">
            <a:normAutofit fontScale="92500" lnSpcReduction="10000"/>
          </a:bodyPr>
          <a:lstStyle/>
          <a:p>
            <a:pPr>
              <a:lnSpc>
                <a:spcPct val="115000"/>
              </a:lnSpc>
            </a:pPr>
            <a:r>
              <a:rPr lang="fr-FR" sz="1100" dirty="0">
                <a:latin typeface="+mj-lt"/>
              </a:rPr>
              <a:t>Projet </a:t>
            </a:r>
            <a:r>
              <a:rPr lang="fr-FR" sz="1050" dirty="0">
                <a:latin typeface="+mj-lt"/>
              </a:rPr>
              <a:t>Hackathon</a:t>
            </a:r>
          </a:p>
          <a:p>
            <a:pPr>
              <a:lnSpc>
                <a:spcPct val="115000"/>
              </a:lnSpc>
            </a:pPr>
            <a:r>
              <a:rPr lang="fr-FR" sz="1100" dirty="0">
                <a:latin typeface="+mj-lt"/>
              </a:rPr>
              <a:t>Chef de projet : Hassan BOUCHERIT</a:t>
            </a:r>
          </a:p>
          <a:p>
            <a:pPr>
              <a:lnSpc>
                <a:spcPct val="115000"/>
              </a:lnSpc>
            </a:pPr>
            <a:r>
              <a:rPr lang="fr-FR" sz="1100" dirty="0">
                <a:latin typeface="+mj-lt"/>
              </a:rPr>
              <a:t>Equipe : Anaïs UZAN, Franklin VERSAYO et Maxence PICAULT</a:t>
            </a:r>
          </a:p>
        </p:txBody>
      </p:sp>
      <p:grpSp>
        <p:nvGrpSpPr>
          <p:cNvPr id="31" name="Group 25">
            <a:extLst>
              <a:ext uri="{FF2B5EF4-FFF2-40B4-BE49-F238E27FC236}">
                <a16:creationId xmlns:a16="http://schemas.microsoft.com/office/drawing/2014/main" id="{A7014575-F0CE-4EAB-917E-3325411B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B3702B-264B-4A16-B3FF-E2B1366D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92A33E2F-6DB3-47D1-B577-F0D4289E8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F24FF8-D392-412B-AB34-A7D89311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AutoShape 2" descr="Edifis Pro">
            <a:extLst>
              <a:ext uri="{FF2B5EF4-FFF2-40B4-BE49-F238E27FC236}">
                <a16:creationId xmlns:a16="http://schemas.microsoft.com/office/drawing/2014/main" id="{2C232130-EAB2-5CF7-9093-5AF95BBF1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5A5A021-24B5-10C2-9EEA-80BC301CB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2000" y="1804038"/>
            <a:ext cx="2996625" cy="29966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2DC6C95-E906-9DEC-44E6-CD281A323EAE}"/>
              </a:ext>
            </a:extLst>
          </p:cNvPr>
          <p:cNvSpPr txBox="1"/>
          <p:nvPr/>
        </p:nvSpPr>
        <p:spPr>
          <a:xfrm>
            <a:off x="7038776" y="4810239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EDIFIS</a:t>
            </a:r>
            <a:r>
              <a:rPr lang="fr-FR" sz="3200" dirty="0"/>
              <a:t>PRO</a:t>
            </a:r>
          </a:p>
        </p:txBody>
      </p:sp>
      <p:pic>
        <p:nvPicPr>
          <p:cNvPr id="1028" name="Picture 4" descr="IPSSI Paris : devenez un expert en informatique !">
            <a:extLst>
              <a:ext uri="{FF2B5EF4-FFF2-40B4-BE49-F238E27FC236}">
                <a16:creationId xmlns:a16="http://schemas.microsoft.com/office/drawing/2014/main" id="{0572DA5C-BF6D-D212-825B-03E5AEF2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3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95F21DFF-6880-106C-4CA0-185A2F91C156}"/>
              </a:ext>
            </a:extLst>
          </p:cNvPr>
          <p:cNvSpPr txBox="1"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500" dirty="0">
                <a:latin typeface="+mj-lt"/>
              </a:rPr>
              <a:t>Gestion &amp; </a:t>
            </a:r>
          </a:p>
          <a:p>
            <a:pPr algn="ctr"/>
            <a:r>
              <a:rPr lang="fr-FR" sz="4500" dirty="0">
                <a:latin typeface="+mj-lt"/>
              </a:rPr>
              <a:t>Mise en place du projet</a:t>
            </a:r>
          </a:p>
        </p:txBody>
      </p:sp>
    </p:spTree>
    <p:extLst>
      <p:ext uri="{BB962C8B-B14F-4D97-AF65-F5344CB8AC3E}">
        <p14:creationId xmlns:p14="http://schemas.microsoft.com/office/powerpoint/2010/main" val="317074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E28CB-C2A9-FB6C-870F-D34260992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5CB491-36AC-57F2-5841-8C8BF03CE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506" y="1534246"/>
            <a:ext cx="4554821" cy="1417024"/>
          </a:xfrm>
        </p:spPr>
        <p:txBody>
          <a:bodyPr anchor="t">
            <a:normAutofit/>
          </a:bodyPr>
          <a:lstStyle/>
          <a:p>
            <a:r>
              <a:rPr lang="en-GB" dirty="0"/>
              <a:t>Branches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41DCC19-F7AD-D046-40A3-B9751E120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27" y="950817"/>
            <a:ext cx="3014158" cy="57687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FD0D6A-7832-658F-2E94-2967DA25A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951270"/>
            <a:ext cx="4537073" cy="3361604"/>
          </a:xfrm>
        </p:spPr>
        <p:txBody>
          <a:bodyPr anchor="t">
            <a:normAutofit/>
          </a:bodyPr>
          <a:lstStyle/>
          <a:p>
            <a:r>
              <a:rPr lang="fr-FR" b="1" dirty="0">
                <a:latin typeface="+mj-lt"/>
              </a:rPr>
              <a:t>main</a:t>
            </a:r>
            <a:r>
              <a:rPr lang="fr-FR" dirty="0">
                <a:latin typeface="+mj-lt"/>
              </a:rPr>
              <a:t> : Elle représente l’environnement de production, c’est-à-dire la version stable du code.</a:t>
            </a:r>
          </a:p>
          <a:p>
            <a:r>
              <a:rPr lang="fr-FR" b="1" dirty="0">
                <a:latin typeface="+mj-lt"/>
              </a:rPr>
              <a:t>dev</a:t>
            </a:r>
            <a:r>
              <a:rPr lang="fr-FR" dirty="0">
                <a:latin typeface="+mj-lt"/>
              </a:rPr>
              <a:t> : C’est la branche dédiée au développement et aux tests. Elle regroupe les branches :</a:t>
            </a:r>
          </a:p>
          <a:p>
            <a:pPr lvl="1"/>
            <a:r>
              <a:rPr lang="fr-FR" b="1" dirty="0">
                <a:latin typeface="+mj-lt"/>
              </a:rPr>
              <a:t>dev-backend ..</a:t>
            </a:r>
          </a:p>
          <a:p>
            <a:pPr lvl="1"/>
            <a:r>
              <a:rPr lang="en-US" b="1" dirty="0">
                <a:latin typeface="+mj-lt"/>
              </a:rPr>
              <a:t>dev-frontend ..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97DE6F1-D360-20A6-5017-7831FF955F5D}"/>
              </a:ext>
            </a:extLst>
          </p:cNvPr>
          <p:cNvSpPr txBox="1">
            <a:spLocks/>
          </p:cNvSpPr>
          <p:nvPr/>
        </p:nvSpPr>
        <p:spPr>
          <a:xfrm>
            <a:off x="2261965" y="0"/>
            <a:ext cx="8045081" cy="703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 dirty="0"/>
              <a:t>Gestion &amp; mise en place du projet</a:t>
            </a:r>
          </a:p>
        </p:txBody>
      </p:sp>
    </p:spTree>
    <p:extLst>
      <p:ext uri="{BB962C8B-B14F-4D97-AF65-F5344CB8AC3E}">
        <p14:creationId xmlns:p14="http://schemas.microsoft.com/office/powerpoint/2010/main" val="225499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B0EF-323A-66F4-BDD3-F994D1689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8C1BB3F5-966A-CF31-CBA7-0F284C9B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618116-C75B-4D0C-69BE-C657FF0F2776}"/>
              </a:ext>
            </a:extLst>
          </p:cNvPr>
          <p:cNvSpPr txBox="1">
            <a:spLocks/>
          </p:cNvSpPr>
          <p:nvPr/>
        </p:nvSpPr>
        <p:spPr>
          <a:xfrm>
            <a:off x="2321003" y="2014331"/>
            <a:ext cx="7549994" cy="15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dirty="0"/>
              <a:t>Mise en place du projet</a:t>
            </a:r>
          </a:p>
          <a:p>
            <a:pPr>
              <a:lnSpc>
                <a:spcPct val="150000"/>
              </a:lnSpc>
            </a:pPr>
            <a:r>
              <a:rPr lang="fr-FR" sz="3700" dirty="0"/>
              <a:t>   	  </a:t>
            </a:r>
            <a:r>
              <a:rPr lang="fr-FR" sz="3700" u="sng" dirty="0"/>
              <a:t>Sous 2 parties :</a:t>
            </a:r>
          </a:p>
          <a:p>
            <a:pPr>
              <a:lnSpc>
                <a:spcPct val="150000"/>
              </a:lnSpc>
            </a:pPr>
            <a:endParaRPr lang="fr-FR" sz="3700" u="sng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8A43F0-83D5-4DFA-EC78-D34F55639FCC}"/>
              </a:ext>
            </a:extLst>
          </p:cNvPr>
          <p:cNvSpPr txBox="1">
            <a:spLocks/>
          </p:cNvSpPr>
          <p:nvPr/>
        </p:nvSpPr>
        <p:spPr>
          <a:xfrm>
            <a:off x="3984151" y="3856383"/>
            <a:ext cx="3728615" cy="9409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3200" dirty="0"/>
              <a:t>Partie théorique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3200" dirty="0"/>
              <a:t>Partie pratique</a:t>
            </a:r>
          </a:p>
        </p:txBody>
      </p:sp>
    </p:spTree>
    <p:extLst>
      <p:ext uri="{BB962C8B-B14F-4D97-AF65-F5344CB8AC3E}">
        <p14:creationId xmlns:p14="http://schemas.microsoft.com/office/powerpoint/2010/main" val="1158928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C59B3-6234-A414-ABE9-4DA05FE8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012B3441-3928-62B0-C4D2-50E8CA72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B943E30-3E0C-940B-2E1A-7267DBF617B5}"/>
              </a:ext>
            </a:extLst>
          </p:cNvPr>
          <p:cNvSpPr txBox="1">
            <a:spLocks/>
          </p:cNvSpPr>
          <p:nvPr/>
        </p:nvSpPr>
        <p:spPr>
          <a:xfrm>
            <a:off x="2972232" y="2811841"/>
            <a:ext cx="6247536" cy="1234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 dirty="0"/>
              <a:t>Mise en place du projet :</a:t>
            </a:r>
            <a:br>
              <a:rPr lang="fr-FR" sz="4500" dirty="0"/>
            </a:br>
            <a:r>
              <a:rPr lang="fr-FR" sz="4500" dirty="0"/>
              <a:t>Partie théorique</a:t>
            </a:r>
          </a:p>
        </p:txBody>
      </p:sp>
    </p:spTree>
    <p:extLst>
      <p:ext uri="{BB962C8B-B14F-4D97-AF65-F5344CB8AC3E}">
        <p14:creationId xmlns:p14="http://schemas.microsoft.com/office/powerpoint/2010/main" val="1941651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FA5C-ABB7-30F4-0AE2-A015059D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8D265B78-0D5A-7CA0-21CF-C1142C3F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3A5B6E-CA2B-D348-F526-E4D065AB9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0190" y="1089175"/>
            <a:ext cx="5559581" cy="5588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D8FECC5-9FCA-2E83-14F4-F21CF8446E14}"/>
              </a:ext>
            </a:extLst>
          </p:cNvPr>
          <p:cNvSpPr/>
          <p:nvPr/>
        </p:nvSpPr>
        <p:spPr>
          <a:xfrm>
            <a:off x="218513" y="1089175"/>
            <a:ext cx="4025153" cy="4392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+mj-lt"/>
              </a:rPr>
              <a:t>👉 Diagramme de classe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6A91210-7392-E98C-9FC9-B18B98E46DC5}"/>
              </a:ext>
            </a:extLst>
          </p:cNvPr>
          <p:cNvSpPr/>
          <p:nvPr/>
        </p:nvSpPr>
        <p:spPr>
          <a:xfrm>
            <a:off x="218514" y="1728034"/>
            <a:ext cx="4025153" cy="43927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+mj-lt"/>
              </a:rPr>
              <a:t>👉 Diagramme de cas d’utilisation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38BFA34-9238-F127-2EAD-3BB9305A9E34}"/>
              </a:ext>
            </a:extLst>
          </p:cNvPr>
          <p:cNvSpPr txBox="1">
            <a:spLocks/>
          </p:cNvSpPr>
          <p:nvPr/>
        </p:nvSpPr>
        <p:spPr>
          <a:xfrm>
            <a:off x="3377226" y="31092"/>
            <a:ext cx="5437547" cy="8584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Mise en place du projet </a:t>
            </a:r>
            <a:r>
              <a:rPr lang="fr-FR" sz="3000" dirty="0"/>
              <a:t>(Diagrammes)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F68823-2CD0-21ED-273A-0E53FAC4E9EE}"/>
              </a:ext>
            </a:extLst>
          </p:cNvPr>
          <p:cNvSpPr txBox="1"/>
          <p:nvPr/>
        </p:nvSpPr>
        <p:spPr>
          <a:xfrm>
            <a:off x="333375" y="3614876"/>
            <a:ext cx="2808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5 clés étrangères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092C30-235A-1829-B142-E2FD1B10928C}"/>
              </a:ext>
            </a:extLst>
          </p:cNvPr>
          <p:cNvSpPr txBox="1"/>
          <p:nvPr/>
        </p:nvSpPr>
        <p:spPr>
          <a:xfrm>
            <a:off x="333375" y="3208400"/>
            <a:ext cx="243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5 tables</a:t>
            </a:r>
          </a:p>
        </p:txBody>
      </p:sp>
    </p:spTree>
    <p:extLst>
      <p:ext uri="{BB962C8B-B14F-4D97-AF65-F5344CB8AC3E}">
        <p14:creationId xmlns:p14="http://schemas.microsoft.com/office/powerpoint/2010/main" val="273820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07ACB-EDF7-44C0-D2A6-ABFCFCC0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0C46F7D-BC5F-BE2F-BDAF-88A9AA1378B2}"/>
              </a:ext>
            </a:extLst>
          </p:cNvPr>
          <p:cNvSpPr/>
          <p:nvPr/>
        </p:nvSpPr>
        <p:spPr>
          <a:xfrm>
            <a:off x="218513" y="1089175"/>
            <a:ext cx="4025153" cy="43927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+mj-lt"/>
              </a:rPr>
              <a:t>👉 Diagramme de classe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9CC6241E-6D95-C909-BBFE-D8EF5FB7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C5FF18B-339A-569D-B737-8E548D098DF2}"/>
              </a:ext>
            </a:extLst>
          </p:cNvPr>
          <p:cNvSpPr/>
          <p:nvPr/>
        </p:nvSpPr>
        <p:spPr>
          <a:xfrm>
            <a:off x="218514" y="1728034"/>
            <a:ext cx="4025153" cy="4392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+mj-lt"/>
              </a:rPr>
              <a:t>👉 Diagramme de cas d’utilisation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052B63-94D5-9465-44D2-3CABB8C5E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7984" y="1089175"/>
            <a:ext cx="6414299" cy="5446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67819996-DB85-358C-D758-B1D0DCA6327A}"/>
              </a:ext>
            </a:extLst>
          </p:cNvPr>
          <p:cNvSpPr txBox="1">
            <a:spLocks/>
          </p:cNvSpPr>
          <p:nvPr/>
        </p:nvSpPr>
        <p:spPr>
          <a:xfrm>
            <a:off x="3337470" y="31092"/>
            <a:ext cx="5517060" cy="8584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700" dirty="0"/>
              <a:t>Mise en place du projet </a:t>
            </a:r>
            <a:r>
              <a:rPr lang="fr-FR" sz="3400" dirty="0"/>
              <a:t>(Diagrammes)</a:t>
            </a:r>
          </a:p>
        </p:txBody>
      </p:sp>
    </p:spTree>
    <p:extLst>
      <p:ext uri="{BB962C8B-B14F-4D97-AF65-F5344CB8AC3E}">
        <p14:creationId xmlns:p14="http://schemas.microsoft.com/office/powerpoint/2010/main" val="213584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CB9A2-5D83-2E04-CF97-43617832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954E21-8C46-0779-9D17-03629C0A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537" y="0"/>
            <a:ext cx="5614925" cy="858494"/>
          </a:xfrm>
        </p:spPr>
        <p:txBody>
          <a:bodyPr>
            <a:noAutofit/>
          </a:bodyPr>
          <a:lstStyle/>
          <a:p>
            <a:r>
              <a:rPr lang="fr-FR" sz="4500" dirty="0"/>
              <a:t>Mise en place du projet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182A48FD-A3E2-247E-DD32-B2794CDF2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311" y="11046"/>
            <a:ext cx="1792749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34BF4E4-FD6A-A752-9D77-01C07C6BB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99" y="1442471"/>
            <a:ext cx="9483770" cy="5167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BB41E2-CB64-F39B-55FF-BAADF97EBC6E}"/>
              </a:ext>
            </a:extLst>
          </p:cNvPr>
          <p:cNvSpPr txBox="1"/>
          <p:nvPr/>
        </p:nvSpPr>
        <p:spPr>
          <a:xfrm>
            <a:off x="5038596" y="983843"/>
            <a:ext cx="228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Maquettes UX / IU</a:t>
            </a:r>
          </a:p>
        </p:txBody>
      </p:sp>
    </p:spTree>
    <p:extLst>
      <p:ext uri="{BB962C8B-B14F-4D97-AF65-F5344CB8AC3E}">
        <p14:creationId xmlns:p14="http://schemas.microsoft.com/office/powerpoint/2010/main" val="58071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7F73B-DE8F-E2DF-B48B-8C9CB7123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13F5A-D32C-CEAB-557D-074FF9E6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225" y="11046"/>
            <a:ext cx="5621550" cy="858494"/>
          </a:xfrm>
        </p:spPr>
        <p:txBody>
          <a:bodyPr>
            <a:noAutofit/>
          </a:bodyPr>
          <a:lstStyle/>
          <a:p>
            <a:r>
              <a:rPr lang="fr-FR" sz="4500" dirty="0"/>
              <a:t>Mise en place du projet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96C5E459-139E-AC5D-CFFD-8892E9C42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39" y="11046"/>
            <a:ext cx="1790521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5178D21-2F8F-65CA-DB1E-E1D144723CD9}"/>
              </a:ext>
            </a:extLst>
          </p:cNvPr>
          <p:cNvSpPr txBox="1"/>
          <p:nvPr/>
        </p:nvSpPr>
        <p:spPr>
          <a:xfrm>
            <a:off x="5041435" y="983843"/>
            <a:ext cx="228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Maquettes UX / IU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8081FE-98DB-9FCA-854C-1BE26476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72" y="1504950"/>
            <a:ext cx="9659400" cy="5227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583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1791FAD4-7845-227E-FE45-D5D8D5725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700" y="1432808"/>
            <a:ext cx="8900610" cy="5299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B400CF2-446D-2028-EDEB-E87F1290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775" y="11046"/>
            <a:ext cx="5632450" cy="858494"/>
          </a:xfrm>
        </p:spPr>
        <p:txBody>
          <a:bodyPr>
            <a:noAutofit/>
          </a:bodyPr>
          <a:lstStyle/>
          <a:p>
            <a:r>
              <a:rPr lang="fr-FR" sz="4500" dirty="0"/>
              <a:t>Mise en place du projet</a:t>
            </a:r>
          </a:p>
        </p:txBody>
      </p:sp>
      <p:pic>
        <p:nvPicPr>
          <p:cNvPr id="5" name="Picture 4" descr="IPSSI Paris : devenez un expert en informatique !">
            <a:extLst>
              <a:ext uri="{FF2B5EF4-FFF2-40B4-BE49-F238E27FC236}">
                <a16:creationId xmlns:a16="http://schemas.microsoft.com/office/drawing/2014/main" id="{9229B737-E457-4532-4482-09E71855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4" y="11046"/>
            <a:ext cx="1646184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E5F564-1EA5-F3AE-B47A-781A3E35E7C5}"/>
              </a:ext>
            </a:extLst>
          </p:cNvPr>
          <p:cNvSpPr txBox="1"/>
          <p:nvPr/>
        </p:nvSpPr>
        <p:spPr>
          <a:xfrm>
            <a:off x="5099988" y="983843"/>
            <a:ext cx="220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Maquettes UX / IU</a:t>
            </a:r>
          </a:p>
        </p:txBody>
      </p:sp>
    </p:spTree>
    <p:extLst>
      <p:ext uri="{BB962C8B-B14F-4D97-AF65-F5344CB8AC3E}">
        <p14:creationId xmlns:p14="http://schemas.microsoft.com/office/powerpoint/2010/main" val="198919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6AA65-DEC4-2F7E-D279-EF6538D21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CA4C1AD5-CE9B-A95A-2618-43FC154BC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574F1F0-D851-D4B4-64C4-91E39D1E78CA}"/>
              </a:ext>
            </a:extLst>
          </p:cNvPr>
          <p:cNvSpPr txBox="1">
            <a:spLocks/>
          </p:cNvSpPr>
          <p:nvPr/>
        </p:nvSpPr>
        <p:spPr>
          <a:xfrm>
            <a:off x="2972232" y="2811841"/>
            <a:ext cx="6247536" cy="123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Mise en place du projet :</a:t>
            </a:r>
            <a:br>
              <a:rPr lang="fr-FR" dirty="0"/>
            </a:br>
            <a:r>
              <a:rPr lang="fr-FR" dirty="0"/>
              <a:t>Partie pratique</a:t>
            </a:r>
          </a:p>
        </p:txBody>
      </p:sp>
    </p:spTree>
    <p:extLst>
      <p:ext uri="{BB962C8B-B14F-4D97-AF65-F5344CB8AC3E}">
        <p14:creationId xmlns:p14="http://schemas.microsoft.com/office/powerpoint/2010/main" val="742391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9362C-B8BD-D0D4-CE86-83B67B6D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423" y="336263"/>
            <a:ext cx="5771153" cy="953703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 du projet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CF8EDAAA-A92D-5BB2-053D-B4E3CE5D2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A8B8BF4-7E90-8883-F35B-5E3911B49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810" y="2671483"/>
            <a:ext cx="7913719" cy="3155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0" i="0" dirty="0">
                <a:solidFill>
                  <a:srgbClr val="CDCDCD"/>
                </a:solidFill>
                <a:effectLst/>
                <a:latin typeface="+mj-lt"/>
              </a:rPr>
              <a:t>☐ </a:t>
            </a:r>
            <a:r>
              <a:rPr lang="fr-FR" sz="1600" b="0" i="0" u="none" strike="noStrike" baseline="0" dirty="0">
                <a:latin typeface="+mj-lt"/>
              </a:rPr>
              <a:t>Installer et configurer son environnement de travail en fonction du projet</a:t>
            </a:r>
            <a:endParaRPr lang="fr-FR" sz="1600" b="0" i="0" dirty="0">
              <a:solidFill>
                <a:srgbClr val="CDCDCD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fr-FR" sz="1600" b="0" i="0" dirty="0">
                <a:solidFill>
                  <a:srgbClr val="CDCDCD"/>
                </a:solidFill>
                <a:effectLst/>
                <a:latin typeface="+mj-lt"/>
              </a:rPr>
              <a:t>☐ </a:t>
            </a:r>
            <a:r>
              <a:rPr lang="fr-FR" sz="1600" b="0" i="0" u="none" strike="noStrike" baseline="0" dirty="0">
                <a:latin typeface="+mj-lt"/>
              </a:rPr>
              <a:t>Développer des interfaces utilisateurs</a:t>
            </a:r>
            <a:endParaRPr lang="fr-FR" sz="1600" dirty="0">
              <a:solidFill>
                <a:srgbClr val="CDCDCD"/>
              </a:solidFill>
              <a:latin typeface="+mj-lt"/>
            </a:endParaRPr>
          </a:p>
          <a:p>
            <a:pPr marL="0" indent="0">
              <a:buNone/>
            </a:pPr>
            <a:r>
              <a:rPr lang="fr-FR" sz="1600" b="0" i="0" dirty="0">
                <a:solidFill>
                  <a:srgbClr val="CDCDCD"/>
                </a:solidFill>
                <a:effectLst/>
                <a:latin typeface="+mj-lt"/>
              </a:rPr>
              <a:t>☐ </a:t>
            </a:r>
            <a:r>
              <a:rPr lang="fr-FR" sz="1600" b="0" i="0" u="none" strike="noStrike" baseline="0" dirty="0">
                <a:latin typeface="+mj-lt"/>
              </a:rPr>
              <a:t>Développer des composants métiers</a:t>
            </a:r>
          </a:p>
          <a:p>
            <a:pPr marL="0" indent="0">
              <a:buNone/>
            </a:pPr>
            <a:r>
              <a:rPr lang="fr-FR" sz="1600" b="0" i="0" dirty="0">
                <a:solidFill>
                  <a:srgbClr val="CDCDCD"/>
                </a:solidFill>
                <a:effectLst/>
                <a:latin typeface="+mj-lt"/>
              </a:rPr>
              <a:t>☐ </a:t>
            </a:r>
            <a:r>
              <a:rPr lang="fr-FR" sz="1600" b="0" i="0" u="none" strike="noStrike" baseline="0" dirty="0">
                <a:latin typeface="+mj-lt"/>
              </a:rPr>
              <a:t>Analyser les besoins et maquetter une application</a:t>
            </a:r>
            <a:endParaRPr lang="fr-FR" sz="1600" dirty="0">
              <a:solidFill>
                <a:srgbClr val="CDCDCD"/>
              </a:solidFill>
              <a:latin typeface="+mj-lt"/>
            </a:endParaRPr>
          </a:p>
          <a:p>
            <a:pPr marL="0" indent="0">
              <a:buNone/>
            </a:pPr>
            <a:r>
              <a:rPr lang="fr-FR" sz="1600" b="0" i="0" dirty="0">
                <a:solidFill>
                  <a:srgbClr val="CDCDCD"/>
                </a:solidFill>
                <a:effectLst/>
                <a:latin typeface="+mj-lt"/>
              </a:rPr>
              <a:t>☐ </a:t>
            </a:r>
            <a:r>
              <a:rPr lang="fr-FR" sz="1600" b="0" i="0" u="none" strike="noStrike" baseline="0" dirty="0">
                <a:latin typeface="+mj-lt"/>
              </a:rPr>
              <a:t>Définir l'architecture logiciel d'une application</a:t>
            </a:r>
          </a:p>
          <a:p>
            <a:pPr marL="0" indent="0">
              <a:buNone/>
            </a:pPr>
            <a:r>
              <a:rPr lang="fr-FR" sz="1600" b="0" i="0" dirty="0">
                <a:solidFill>
                  <a:srgbClr val="CDCDCD"/>
                </a:solidFill>
                <a:effectLst/>
                <a:latin typeface="+mj-lt"/>
              </a:rPr>
              <a:t>☐ </a:t>
            </a:r>
            <a:r>
              <a:rPr lang="fr-FR" sz="1600" b="0" i="0" u="none" strike="noStrike" baseline="0" dirty="0">
                <a:latin typeface="+mj-lt"/>
              </a:rPr>
              <a:t>Mettre en place une base de données relationnelle</a:t>
            </a:r>
          </a:p>
          <a:p>
            <a:pPr marL="0" indent="0">
              <a:buNone/>
            </a:pPr>
            <a:r>
              <a:rPr lang="fr-FR" sz="1600" b="0" i="0" dirty="0">
                <a:solidFill>
                  <a:srgbClr val="CDCDCD"/>
                </a:solidFill>
                <a:effectLst/>
                <a:latin typeface="+mj-lt"/>
              </a:rPr>
              <a:t>☐</a:t>
            </a:r>
            <a:r>
              <a:rPr lang="fr-FR" sz="1600" dirty="0">
                <a:solidFill>
                  <a:srgbClr val="CDCDCD"/>
                </a:solidFill>
                <a:effectLst/>
                <a:latin typeface="+mj-lt"/>
              </a:rPr>
              <a:t> </a:t>
            </a:r>
            <a:r>
              <a:rPr lang="fr-FR" sz="1600" b="0" i="0" u="none" strike="noStrike" baseline="0" dirty="0">
                <a:latin typeface="+mj-lt"/>
              </a:rPr>
              <a:t>Développer des composants d'accès aux données SQL et NoSQL</a:t>
            </a:r>
            <a:endParaRPr lang="fr-FR" sz="1600" dirty="0"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862E4C-66E2-98A7-890B-4B4CC474C27E}"/>
              </a:ext>
            </a:extLst>
          </p:cNvPr>
          <p:cNvSpPr txBox="1"/>
          <p:nvPr/>
        </p:nvSpPr>
        <p:spPr>
          <a:xfrm>
            <a:off x="8444754" y="2671483"/>
            <a:ext cx="35320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0" dirty="0">
                <a:solidFill>
                  <a:srgbClr val="E8E8E8"/>
                </a:solidFill>
                <a:effectLst/>
                <a:latin typeface="+mj-lt"/>
              </a:rPr>
              <a:t>→ </a:t>
            </a:r>
            <a:r>
              <a:rPr lang="fr-FR" sz="1400" dirty="0">
                <a:latin typeface="+mj-lt"/>
              </a:rPr>
              <a:t>Travail en équipe</a:t>
            </a:r>
          </a:p>
          <a:p>
            <a:r>
              <a:rPr lang="fr-FR" sz="1400" b="1" i="0" dirty="0">
                <a:solidFill>
                  <a:srgbClr val="E8E8E8"/>
                </a:solidFill>
                <a:effectLst/>
                <a:latin typeface="+mj-lt"/>
              </a:rPr>
              <a:t>→ </a:t>
            </a:r>
            <a:r>
              <a:rPr lang="fr-FR" sz="1400" dirty="0">
                <a:latin typeface="+mj-lt"/>
              </a:rPr>
              <a:t>Méthodologie Agile</a:t>
            </a:r>
          </a:p>
          <a:p>
            <a:r>
              <a:rPr lang="fr-FR" sz="1400" b="1" i="0" dirty="0">
                <a:solidFill>
                  <a:srgbClr val="E8E8E8"/>
                </a:solidFill>
                <a:effectLst/>
                <a:latin typeface="+mj-lt"/>
              </a:rPr>
              <a:t>→ </a:t>
            </a:r>
            <a:r>
              <a:rPr lang="fr-FR" sz="1400" dirty="0">
                <a:latin typeface="+mj-lt"/>
              </a:rPr>
              <a:t>Découverte de nouvelles pratiques</a:t>
            </a:r>
          </a:p>
          <a:p>
            <a:r>
              <a:rPr lang="fr-FR" sz="1400" b="1" i="0" dirty="0">
                <a:solidFill>
                  <a:srgbClr val="E8E8E8"/>
                </a:solidFill>
                <a:effectLst/>
                <a:latin typeface="+mj-lt"/>
              </a:rPr>
              <a:t>→ </a:t>
            </a:r>
            <a:r>
              <a:rPr lang="fr-FR" sz="1400" dirty="0">
                <a:latin typeface="+mj-lt"/>
              </a:rPr>
              <a:t>Mise en pratique des compétences    acquises en développement web et gestion de base de données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65B29BB-2020-A2BC-5CDB-D7C087FC9542}"/>
              </a:ext>
            </a:extLst>
          </p:cNvPr>
          <p:cNvCxnSpPr/>
          <p:nvPr/>
        </p:nvCxnSpPr>
        <p:spPr>
          <a:xfrm>
            <a:off x="8346141" y="1828562"/>
            <a:ext cx="0" cy="470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1B602D1-DA4E-7AA9-D5AE-945DB3F75CEE}"/>
              </a:ext>
            </a:extLst>
          </p:cNvPr>
          <p:cNvSpPr txBox="1"/>
          <p:nvPr/>
        </p:nvSpPr>
        <p:spPr>
          <a:xfrm>
            <a:off x="8346138" y="1952052"/>
            <a:ext cx="384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Objectifs Pédagogiques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FC06C8F-D7B9-1348-F5BB-A44C51CDA907}"/>
              </a:ext>
            </a:extLst>
          </p:cNvPr>
          <p:cNvSpPr txBox="1"/>
          <p:nvPr/>
        </p:nvSpPr>
        <p:spPr>
          <a:xfrm>
            <a:off x="1" y="1952052"/>
            <a:ext cx="834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Objectifs Techniques</a:t>
            </a:r>
          </a:p>
        </p:txBody>
      </p:sp>
    </p:spTree>
    <p:extLst>
      <p:ext uri="{BB962C8B-B14F-4D97-AF65-F5344CB8AC3E}">
        <p14:creationId xmlns:p14="http://schemas.microsoft.com/office/powerpoint/2010/main" val="16831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build="p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</p:grp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43F929-C0BC-376A-D942-3BFF35210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206225"/>
            <a:ext cx="4500561" cy="2181946"/>
          </a:xfrm>
        </p:spPr>
        <p:txBody>
          <a:bodyPr anchor="t">
            <a:normAutofit/>
          </a:bodyPr>
          <a:lstStyle/>
          <a:p>
            <a:r>
              <a:rPr lang="en-GB" dirty="0"/>
              <a:t>BDD </a:t>
            </a:r>
            <a:r>
              <a:rPr lang="en-GB" sz="2000" dirty="0"/>
              <a:t>(base de données)</a:t>
            </a:r>
            <a:endParaRPr lang="fr-FR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453A53-F29E-B900-9F2B-DA12894BA1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0000" y="2297198"/>
            <a:ext cx="4500562" cy="33616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Associations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: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Sequelize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permet de déclarer facilement les relations entre les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models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fr-FR" b="1" dirty="0">
                <a:latin typeface="+mj-lt"/>
              </a:rPr>
              <a:t>Synchronisation automatique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fr-FR" b="1" dirty="0">
                <a:latin typeface="+mj-lt"/>
              </a:rPr>
              <a:t>Connexion simplifiée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fr-FR" b="1" dirty="0">
                <a:latin typeface="+mj-lt"/>
              </a:rPr>
              <a:t>Flexibilité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fr-FR" b="1" dirty="0">
                <a:latin typeface="+mj-lt"/>
              </a:rPr>
              <a:t>Définition des modèles</a:t>
            </a:r>
            <a:r>
              <a:rPr lang="fr-FR" dirty="0">
                <a:latin typeface="+mj-lt"/>
              </a:rPr>
              <a:t> </a:t>
            </a:r>
            <a:endParaRPr kumimoji="0" lang="fr-FR" altLang="fr-FR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pic>
        <p:nvPicPr>
          <p:cNvPr id="5" name="Picture 28" descr="Sequelize Logo PNG Transparent &amp; SVG Vector - Freebie Supply">
            <a:extLst>
              <a:ext uri="{FF2B5EF4-FFF2-40B4-BE49-F238E27FC236}">
                <a16:creationId xmlns:a16="http://schemas.microsoft.com/office/drawing/2014/main" id="{A5A4262D-1ACD-0786-E5D8-865B1595F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8000" y="1629000"/>
            <a:ext cx="3114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BB23B95A-0AF4-8C37-0302-EFD31F2C3F07}"/>
              </a:ext>
            </a:extLst>
          </p:cNvPr>
          <p:cNvSpPr txBox="1">
            <a:spLocks/>
          </p:cNvSpPr>
          <p:nvPr/>
        </p:nvSpPr>
        <p:spPr>
          <a:xfrm>
            <a:off x="3436947" y="-22381"/>
            <a:ext cx="5535542" cy="12215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600" dirty="0"/>
              <a:t>Mise en place du projet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Bdd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06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32436-1DD5-FC67-41DB-EDE33BE5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804695"/>
            <a:ext cx="11101135" cy="1809500"/>
          </a:xfrm>
        </p:spPr>
        <p:txBody>
          <a:bodyPr/>
          <a:lstStyle/>
          <a:p>
            <a:r>
              <a:rPr lang="en-GB" dirty="0"/>
              <a:t>Milestone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9D6A2B3-93E7-93BB-452F-4E2EEF89D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405" y="1905434"/>
            <a:ext cx="9254324" cy="3779837"/>
          </a:xfr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EBD3B90-3786-6488-7934-72FAC2146EBE}"/>
              </a:ext>
            </a:extLst>
          </p:cNvPr>
          <p:cNvSpPr txBox="1">
            <a:spLocks/>
          </p:cNvSpPr>
          <p:nvPr/>
        </p:nvSpPr>
        <p:spPr>
          <a:xfrm>
            <a:off x="3162300" y="0"/>
            <a:ext cx="5646870" cy="593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 dirty="0"/>
              <a:t>Mise en place du projet</a:t>
            </a:r>
          </a:p>
        </p:txBody>
      </p:sp>
    </p:spTree>
    <p:extLst>
      <p:ext uri="{BB962C8B-B14F-4D97-AF65-F5344CB8AC3E}">
        <p14:creationId xmlns:p14="http://schemas.microsoft.com/office/powerpoint/2010/main" val="1237416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9199393-8EF1-94D5-3349-47D95CD21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2145822"/>
            <a:ext cx="11101388" cy="3714695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B73D3E3-C542-3A26-891B-62682AC75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143509"/>
            <a:ext cx="11101388" cy="859559"/>
          </a:xfrm>
        </p:spPr>
        <p:txBody>
          <a:bodyPr>
            <a:normAutofit fontScale="90000"/>
          </a:bodyPr>
          <a:lstStyle/>
          <a:p>
            <a:r>
              <a:rPr lang="en-GB" dirty="0"/>
              <a:t>Issue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BE1CEB-93F2-582F-6169-8C558520B4C8}"/>
              </a:ext>
            </a:extLst>
          </p:cNvPr>
          <p:cNvSpPr txBox="1">
            <a:spLocks/>
          </p:cNvSpPr>
          <p:nvPr/>
        </p:nvSpPr>
        <p:spPr>
          <a:xfrm>
            <a:off x="3175000" y="0"/>
            <a:ext cx="5634048" cy="593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 dirty="0"/>
              <a:t>Mise en place du projet</a:t>
            </a:r>
          </a:p>
        </p:txBody>
      </p:sp>
    </p:spTree>
    <p:extLst>
      <p:ext uri="{BB962C8B-B14F-4D97-AF65-F5344CB8AC3E}">
        <p14:creationId xmlns:p14="http://schemas.microsoft.com/office/powerpoint/2010/main" val="279159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49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80" name="Oval 50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1" name="Oval 51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2" name="Oval 52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</p:grpSp>
      <p:sp useBgFill="1">
        <p:nvSpPr>
          <p:cNvPr id="83" name="Freeform: Shape 54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B9E361-AB79-0366-21B5-2B6D20D5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3" y="1134341"/>
            <a:ext cx="4500561" cy="2181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Backend MVC </a:t>
            </a:r>
            <a:r>
              <a:rPr lang="en-GB" sz="1800" dirty="0"/>
              <a:t>(</a:t>
            </a:r>
            <a:r>
              <a:rPr lang="en-GB" sz="1800" dirty="0" err="1"/>
              <a:t>Modèle</a:t>
            </a:r>
            <a:r>
              <a:rPr lang="en-GB" sz="1800" dirty="0"/>
              <a:t>, </a:t>
            </a:r>
            <a:r>
              <a:rPr lang="en-GB" sz="1800" dirty="0" err="1"/>
              <a:t>vue</a:t>
            </a:r>
            <a:r>
              <a:rPr lang="en-GB" sz="1800" dirty="0"/>
              <a:t>, </a:t>
            </a:r>
            <a:r>
              <a:rPr lang="en-GB" sz="1800" dirty="0" err="1"/>
              <a:t>contrôleur</a:t>
            </a:r>
            <a:r>
              <a:rPr lang="en-GB" sz="1800" dirty="0"/>
              <a:t>)</a:t>
            </a:r>
            <a:endParaRPr lang="en-US" sz="2200" dirty="0"/>
          </a:p>
        </p:txBody>
      </p:sp>
      <p:sp>
        <p:nvSpPr>
          <p:cNvPr id="28" name="Espace réservé du contenu 27">
            <a:extLst>
              <a:ext uri="{FF2B5EF4-FFF2-40B4-BE49-F238E27FC236}">
                <a16:creationId xmlns:a16="http://schemas.microsoft.com/office/drawing/2014/main" id="{1CBF4C11-096E-8EBD-28BD-306E30A89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fontAlgn="base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fr-FR" b="1" i="0" u="none" strike="noStrike" cap="none" normalizeH="0" dirty="0" err="1">
                <a:ln>
                  <a:noFill/>
                </a:ln>
                <a:effectLst/>
                <a:latin typeface="+mj-lt"/>
              </a:rPr>
              <a:t>Modèles</a:t>
            </a:r>
            <a:r>
              <a:rPr kumimoji="0" lang="en-US" altLang="fr-FR" b="1" i="0" u="none" strike="noStrike" cap="none" normalizeH="0" dirty="0">
                <a:ln>
                  <a:noFill/>
                </a:ln>
                <a:effectLst/>
                <a:latin typeface="+mj-lt"/>
              </a:rPr>
              <a:t>: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(</a:t>
            </a:r>
            <a:r>
              <a:rPr kumimoji="0" lang="en-US" altLang="fr-FR" b="0" i="0" u="none" strike="noStrike" cap="none" normalizeH="0" dirty="0" err="1">
                <a:ln>
                  <a:noFill/>
                </a:ln>
                <a:effectLst/>
                <a:latin typeface="+mj-lt"/>
              </a:rPr>
              <a:t>définition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et </a:t>
            </a:r>
            <a:r>
              <a:rPr kumimoji="0" lang="en-US" altLang="fr-FR" b="0" i="0" u="none" strike="noStrike" cap="none" normalizeH="0" dirty="0" err="1">
                <a:ln>
                  <a:noFill/>
                </a:ln>
                <a:effectLst/>
                <a:latin typeface="+mj-lt"/>
              </a:rPr>
              <a:t>logique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base de données), </a:t>
            </a:r>
          </a:p>
          <a:p>
            <a:pPr marL="0" marR="0" lvl="0" fontAlgn="base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fr-FR" b="1" i="0" u="none" strike="noStrike" cap="none" normalizeH="0" dirty="0" err="1">
                <a:ln>
                  <a:noFill/>
                </a:ln>
                <a:effectLst/>
                <a:latin typeface="+mj-lt"/>
              </a:rPr>
              <a:t>Contrôleurs</a:t>
            </a:r>
            <a:r>
              <a:rPr lang="en-US" altLang="fr-FR" dirty="0">
                <a:latin typeface="+mj-lt"/>
              </a:rPr>
              <a:t>: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(</a:t>
            </a:r>
            <a:r>
              <a:rPr kumimoji="0" lang="en-US" altLang="fr-FR" b="0" i="0" u="none" strike="noStrike" cap="none" normalizeH="0" dirty="0" err="1">
                <a:ln>
                  <a:noFill/>
                </a:ln>
                <a:effectLst/>
                <a:latin typeface="+mj-lt"/>
              </a:rPr>
              <a:t>logique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métier </a:t>
            </a:r>
            <a:r>
              <a:rPr kumimoji="0" lang="en-US" altLang="fr-FR" b="0" i="0" u="none" strike="noStrike" cap="none" normalizeH="0" dirty="0" err="1">
                <a:ln>
                  <a:noFill/>
                </a:ln>
                <a:effectLst/>
                <a:latin typeface="+mj-lt"/>
              </a:rPr>
              <a:t>liée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aux </a:t>
            </a:r>
            <a:r>
              <a:rPr kumimoji="0" lang="en-US" altLang="fr-FR" b="0" i="0" u="none" strike="noStrike" cap="none" normalizeH="0" dirty="0" err="1">
                <a:ln>
                  <a:noFill/>
                </a:ln>
                <a:effectLst/>
                <a:latin typeface="+mj-lt"/>
              </a:rPr>
              <a:t>requêtes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), </a:t>
            </a:r>
          </a:p>
          <a:p>
            <a:pPr marL="0" marR="0" lvl="0" fontAlgn="base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fr-FR" b="1" i="0" u="none" strike="noStrike" cap="none" normalizeH="0" dirty="0">
                <a:ln>
                  <a:noFill/>
                </a:ln>
                <a:effectLst/>
                <a:latin typeface="+mj-lt"/>
              </a:rPr>
              <a:t>Routes: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(points </a:t>
            </a:r>
            <a:r>
              <a:rPr kumimoji="0" lang="en-US" altLang="fr-FR" b="0" i="0" u="none" strike="noStrike" cap="none" normalizeH="0" dirty="0" err="1">
                <a:ln>
                  <a:noFill/>
                </a:ln>
                <a:effectLst/>
                <a:latin typeface="+mj-lt"/>
              </a:rPr>
              <a:t>d’entrée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de </a:t>
            </a:r>
            <a:r>
              <a:rPr kumimoji="0" lang="en-US" altLang="fr-FR" b="0" i="0" u="none" strike="noStrike" cap="none" normalizeH="0" dirty="0" err="1">
                <a:ln>
                  <a:noFill/>
                </a:ln>
                <a:effectLst/>
                <a:latin typeface="+mj-lt"/>
              </a:rPr>
              <a:t>l’API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), </a:t>
            </a:r>
          </a:p>
          <a:p>
            <a:pPr marL="0" marR="0" lvl="0" fontAlgn="base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fr-FR" b="1" i="0" u="none" strike="noStrike" cap="none" normalizeH="0" dirty="0" err="1">
                <a:ln>
                  <a:noFill/>
                </a:ln>
                <a:effectLst/>
                <a:latin typeface="+mj-lt"/>
              </a:rPr>
              <a:t>Middlewares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fr-FR" b="0" i="1" u="none" strike="noStrike" cap="none" normalizeH="0" dirty="0">
                <a:ln>
                  <a:noFill/>
                </a:ln>
                <a:effectLst/>
                <a:latin typeface="+mj-lt"/>
              </a:rPr>
              <a:t>(</a:t>
            </a:r>
            <a:r>
              <a:rPr kumimoji="0" lang="en-US" altLang="fr-FR" b="0" i="1" u="none" strike="noStrike" cap="none" normalizeH="0" dirty="0" err="1">
                <a:ln>
                  <a:noFill/>
                </a:ln>
                <a:effectLst/>
                <a:latin typeface="+mj-lt"/>
              </a:rPr>
              <a:t>intergiciels</a:t>
            </a:r>
            <a:r>
              <a:rPr kumimoji="0" lang="en-US" altLang="fr-FR" b="0" i="1" u="none" strike="noStrike" cap="none" normalizeH="0" dirty="0">
                <a:ln>
                  <a:noFill/>
                </a:ln>
                <a:effectLst/>
                <a:latin typeface="+mj-lt"/>
              </a:rPr>
              <a:t>)</a:t>
            </a:r>
            <a:r>
              <a:rPr kumimoji="0" lang="en-US" altLang="fr-FR" b="0" u="none" strike="noStrike" cap="none" normalizeH="0" dirty="0">
                <a:ln>
                  <a:noFill/>
                </a:ln>
                <a:effectLst/>
                <a:latin typeface="+mj-lt"/>
              </a:rPr>
              <a:t>: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(</a:t>
            </a:r>
            <a:r>
              <a:rPr kumimoji="0" lang="en-US" altLang="fr-FR" b="0" i="0" u="none" strike="noStrike" cap="none" normalizeH="0" dirty="0" err="1">
                <a:ln>
                  <a:noFill/>
                </a:ln>
                <a:effectLst/>
                <a:latin typeface="+mj-lt"/>
              </a:rPr>
              <a:t>traitements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fr-FR" b="0" i="0" u="none" strike="noStrike" cap="none" normalizeH="0" dirty="0" err="1">
                <a:ln>
                  <a:noFill/>
                </a:ln>
                <a:effectLst/>
                <a:latin typeface="+mj-lt"/>
              </a:rPr>
              <a:t>transversaux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), </a:t>
            </a:r>
          </a:p>
          <a:p>
            <a:pPr marL="0" marR="0" lvl="0" fontAlgn="base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fr-FR" b="1" i="0" u="none" strike="noStrike" cap="none" normalizeH="0" dirty="0">
                <a:ln>
                  <a:noFill/>
                </a:ln>
                <a:effectLst/>
                <a:latin typeface="+mj-lt"/>
              </a:rPr>
              <a:t>Config: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(</a:t>
            </a:r>
            <a:r>
              <a:rPr kumimoji="0" lang="en-US" altLang="fr-FR" b="0" i="0" u="none" strike="noStrike" cap="none" normalizeH="0" dirty="0" err="1">
                <a:ln>
                  <a:noFill/>
                </a:ln>
                <a:effectLst/>
                <a:latin typeface="+mj-lt"/>
              </a:rPr>
              <a:t>paramètres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et </a:t>
            </a:r>
            <a:r>
              <a:rPr kumimoji="0" lang="en-US" altLang="fr-FR" b="0" i="0" u="none" strike="noStrike" cap="none" normalizeH="0" dirty="0" err="1">
                <a:ln>
                  <a:noFill/>
                </a:ln>
                <a:effectLst/>
                <a:latin typeface="+mj-lt"/>
              </a:rPr>
              <a:t>initialisation</a:t>
            </a:r>
            <a:r>
              <a:rPr kumimoji="0" lang="en-US" altLang="fr-FR" b="0" i="0" u="none" strike="noStrike" cap="none" normalizeH="0" dirty="0">
                <a:ln>
                  <a:noFill/>
                </a:ln>
                <a:effectLst/>
                <a:latin typeface="+mj-lt"/>
              </a:rPr>
              <a:t> de la DB). </a:t>
            </a:r>
          </a:p>
        </p:txBody>
      </p:sp>
      <p:pic>
        <p:nvPicPr>
          <p:cNvPr id="30" name="Espace réservé du contenu 4">
            <a:extLst>
              <a:ext uri="{FF2B5EF4-FFF2-40B4-BE49-F238E27FC236}">
                <a16:creationId xmlns:a16="http://schemas.microsoft.com/office/drawing/2014/main" id="{0AE5F615-5ABD-8415-A91F-36DB97A2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500" y="1629000"/>
            <a:ext cx="2691000" cy="3600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796BD78-2926-AD90-B69E-575AB5342D1C}"/>
              </a:ext>
            </a:extLst>
          </p:cNvPr>
          <p:cNvSpPr txBox="1">
            <a:spLocks/>
          </p:cNvSpPr>
          <p:nvPr/>
        </p:nvSpPr>
        <p:spPr>
          <a:xfrm>
            <a:off x="3181350" y="0"/>
            <a:ext cx="5633254" cy="593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 dirty="0"/>
              <a:t>Mise en place du projet</a:t>
            </a:r>
          </a:p>
        </p:txBody>
      </p:sp>
    </p:spTree>
    <p:extLst>
      <p:ext uri="{BB962C8B-B14F-4D97-AF65-F5344CB8AC3E}">
        <p14:creationId xmlns:p14="http://schemas.microsoft.com/office/powerpoint/2010/main" val="147844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79E83-9942-4D9A-B57E-5CE8316B3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60" y="1399726"/>
            <a:ext cx="11101135" cy="1809500"/>
          </a:xfrm>
        </p:spPr>
        <p:txBody>
          <a:bodyPr/>
          <a:lstStyle/>
          <a:p>
            <a:r>
              <a:rPr lang="en-GB" dirty="0"/>
              <a:t>Frontend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758341-9062-9172-041F-9D3AED092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04" y="2538163"/>
            <a:ext cx="7338045" cy="3779837"/>
          </a:xfrm>
        </p:spPr>
        <p:txBody>
          <a:bodyPr/>
          <a:lstStyle/>
          <a:p>
            <a:r>
              <a:rPr lang="fr-FR" b="1" u="sng" dirty="0">
                <a:latin typeface="+mj-lt"/>
              </a:rPr>
              <a:t>Composants:</a:t>
            </a:r>
            <a:r>
              <a:rPr lang="fr-FR" dirty="0">
                <a:latin typeface="+mj-lt"/>
              </a:rPr>
              <a:t> Barre latérale (</a:t>
            </a:r>
            <a:r>
              <a:rPr lang="fr-FR" dirty="0" err="1">
                <a:latin typeface="+mj-lt"/>
              </a:rPr>
              <a:t>sideBar</a:t>
            </a:r>
            <a:r>
              <a:rPr lang="fr-FR" dirty="0">
                <a:latin typeface="+mj-lt"/>
              </a:rPr>
              <a:t>), cartes (</a:t>
            </a:r>
            <a:r>
              <a:rPr lang="fr-FR" dirty="0" err="1">
                <a:latin typeface="+mj-lt"/>
              </a:rPr>
              <a:t>Cards</a:t>
            </a:r>
            <a:r>
              <a:rPr lang="fr-FR" dirty="0">
                <a:latin typeface="+mj-lt"/>
              </a:rPr>
              <a:t>), Badge, chargement (</a:t>
            </a:r>
            <a:r>
              <a:rPr lang="fr-FR" dirty="0" err="1">
                <a:latin typeface="+mj-lt"/>
              </a:rPr>
              <a:t>loading</a:t>
            </a:r>
            <a:r>
              <a:rPr lang="fr-FR" dirty="0">
                <a:latin typeface="+mj-lt"/>
              </a:rPr>
              <a:t>), Protection de routes (</a:t>
            </a:r>
            <a:r>
              <a:rPr lang="fr-FR" dirty="0" err="1">
                <a:latin typeface="+mj-lt"/>
              </a:rPr>
              <a:t>ProtectedRoute</a:t>
            </a:r>
            <a:r>
              <a:rPr lang="fr-FR" dirty="0">
                <a:latin typeface="+mj-lt"/>
              </a:rPr>
              <a:t>), </a:t>
            </a:r>
            <a:r>
              <a:rPr lang="fr-FR" dirty="0" err="1">
                <a:latin typeface="+mj-lt"/>
              </a:rPr>
              <a:t>etc</a:t>
            </a:r>
            <a:r>
              <a:rPr lang="fr-FR" dirty="0">
                <a:latin typeface="+mj-lt"/>
              </a:rPr>
              <a:t> …</a:t>
            </a:r>
          </a:p>
          <a:p>
            <a:r>
              <a:rPr lang="fr-FR" b="1" u="sng" dirty="0">
                <a:latin typeface="+mj-lt"/>
              </a:rPr>
              <a:t>Architecture:</a:t>
            </a:r>
            <a:r>
              <a:rPr lang="fr-FR" dirty="0">
                <a:latin typeface="+mj-lt"/>
              </a:rPr>
              <a:t> Composants (components), contexte (</a:t>
            </a:r>
            <a:r>
              <a:rPr lang="fr-FR" dirty="0" err="1">
                <a:latin typeface="+mj-lt"/>
              </a:rPr>
              <a:t>context</a:t>
            </a:r>
            <a:r>
              <a:rPr lang="fr-FR" dirty="0">
                <a:latin typeface="+mj-lt"/>
              </a:rPr>
              <a:t>), mise en page (</a:t>
            </a:r>
            <a:r>
              <a:rPr lang="fr-FR" dirty="0" err="1">
                <a:latin typeface="+mj-lt"/>
              </a:rPr>
              <a:t>layout</a:t>
            </a:r>
            <a:r>
              <a:rPr lang="fr-FR" dirty="0">
                <a:latin typeface="+mj-lt"/>
              </a:rPr>
              <a:t>), pages, modèles (model), services.</a:t>
            </a:r>
          </a:p>
          <a:p>
            <a:r>
              <a:rPr lang="fr-FR" b="1" u="sng" dirty="0">
                <a:latin typeface="+mj-lt"/>
              </a:rPr>
              <a:t>Utilisation de </a:t>
            </a:r>
            <a:r>
              <a:rPr lang="fr-FR" b="1" u="sng" dirty="0" err="1">
                <a:latin typeface="+mj-lt"/>
              </a:rPr>
              <a:t>Typescript</a:t>
            </a:r>
            <a:r>
              <a:rPr lang="fr-FR" b="1" u="sng" dirty="0">
                <a:latin typeface="+mj-lt"/>
              </a:rPr>
              <a:t>:</a:t>
            </a:r>
            <a:r>
              <a:rPr lang="fr-FR" b="1" dirty="0">
                <a:latin typeface="+mj-lt"/>
              </a:rPr>
              <a:t> </a:t>
            </a:r>
            <a:r>
              <a:rPr lang="fr-FR" dirty="0">
                <a:latin typeface="+mj-lt"/>
              </a:rPr>
              <a:t>Lisibilité et maintenabilité, Typage strict.</a:t>
            </a:r>
            <a:endParaRPr lang="fr-FR" b="1" dirty="0">
              <a:latin typeface="+mj-lt"/>
            </a:endParaRPr>
          </a:p>
          <a:p>
            <a:r>
              <a:rPr lang="fr-FR" b="1" u="sng" dirty="0">
                <a:latin typeface="+mj-lt"/>
              </a:rPr>
              <a:t>« </a:t>
            </a:r>
            <a:r>
              <a:rPr lang="fr-FR" b="1" u="sng" dirty="0" err="1">
                <a:latin typeface="+mj-lt"/>
              </a:rPr>
              <a:t>useContext</a:t>
            </a:r>
            <a:r>
              <a:rPr lang="fr-FR" b="1" u="sng" dirty="0">
                <a:latin typeface="+mj-lt"/>
              </a:rPr>
              <a:t> »:</a:t>
            </a:r>
            <a:r>
              <a:rPr lang="fr-FR" dirty="0">
                <a:latin typeface="+mj-lt"/>
              </a:rPr>
              <a:t> Stockage de l’authentification, Partage des informations entre composants.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0A9452-58CA-9F44-E5CC-FB59CED1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293" y="704088"/>
            <a:ext cx="1807421" cy="50102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06F6BF02-37C9-D9F1-5B69-7C63292E25C8}"/>
              </a:ext>
            </a:extLst>
          </p:cNvPr>
          <p:cNvSpPr txBox="1">
            <a:spLocks/>
          </p:cNvSpPr>
          <p:nvPr/>
        </p:nvSpPr>
        <p:spPr>
          <a:xfrm>
            <a:off x="3117850" y="0"/>
            <a:ext cx="5696754" cy="593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 dirty="0"/>
              <a:t>Mise en place du projet</a:t>
            </a:r>
          </a:p>
        </p:txBody>
      </p:sp>
    </p:spTree>
    <p:extLst>
      <p:ext uri="{BB962C8B-B14F-4D97-AF65-F5344CB8AC3E}">
        <p14:creationId xmlns:p14="http://schemas.microsoft.com/office/powerpoint/2010/main" val="3028676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1E5C5-007A-42E7-92C7-B93564EAD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2244A38F-3174-5615-1FCC-DEC58C94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049C21F-18B5-36DE-8F43-254A86CC4CF6}"/>
              </a:ext>
            </a:extLst>
          </p:cNvPr>
          <p:cNvSpPr txBox="1">
            <a:spLocks/>
          </p:cNvSpPr>
          <p:nvPr/>
        </p:nvSpPr>
        <p:spPr>
          <a:xfrm>
            <a:off x="2972232" y="2811841"/>
            <a:ext cx="6247536" cy="123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 dirty="0"/>
              <a:t>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4048810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AB9C3-8814-C9E8-CD74-B2D75B654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F5FFBD45-B793-1929-693D-F67C5A86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96F4D9C-93DA-A9BF-5FBC-8752197801CA}"/>
              </a:ext>
            </a:extLst>
          </p:cNvPr>
          <p:cNvSpPr txBox="1">
            <a:spLocks/>
          </p:cNvSpPr>
          <p:nvPr/>
        </p:nvSpPr>
        <p:spPr>
          <a:xfrm>
            <a:off x="9940" y="611980"/>
            <a:ext cx="6247536" cy="123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Bonnes pratiques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229A3F1-4E44-0338-A3C3-CB9292595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835" y="1723186"/>
            <a:ext cx="7130029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Scrum meeting 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Réunion quotidienne pour synchroniser l'équipe et traiter rapidement les blocages.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j-lt"/>
              </a:rPr>
              <a:t>Code </a:t>
            </a:r>
            <a:r>
              <a:rPr kumimoji="0" lang="fr-FR" altLang="fr-FR" b="1" i="0" u="sng" strike="noStrike" cap="none" normalizeH="0" baseline="0" dirty="0" err="1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j-lt"/>
              </a:rPr>
              <a:t>review</a:t>
            </a: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j-lt"/>
              </a:rPr>
              <a:t> 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Validation du code par l'équipe pour détecter et corriger les erreurs.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Pair </a:t>
            </a: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programming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Programmation à deux pour augmenter qualité et partage de connaissances.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Tests automatisés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Vérification automatique et rapide du bon fonctionnement du code.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CI/CD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Automatisation des tests, intégrations et déploiements avec GitHub Actions.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Versionning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Gestion organisée des changements grâce à Git, avec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commits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clairs.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Refactoring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régulier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Simplifier et optimiser le code fréquemment pour éviter la dette technique.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b="1" u="sng" dirty="0">
                <a:latin typeface="+mj-lt"/>
              </a:rPr>
              <a:t>Documentation utile 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ReadME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récapitulant les « manœuvres de première main ».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0011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D1B8C-22E4-29C1-D1C6-D9A37DD1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Code review</a:t>
            </a:r>
          </a:p>
        </p:txBody>
      </p:sp>
      <p:pic>
        <p:nvPicPr>
          <p:cNvPr id="1026" name="Picture 2" descr="5 code review best practices. Make others like your code review">
            <a:extLst>
              <a:ext uri="{FF2B5EF4-FFF2-40B4-BE49-F238E27FC236}">
                <a16:creationId xmlns:a16="http://schemas.microsoft.com/office/drawing/2014/main" id="{B0076E09-C325-9433-409A-CCF349646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776" y="1642369"/>
            <a:ext cx="5353200" cy="357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26503FD-C335-32AD-6EAA-5D7AE010CFF7}"/>
              </a:ext>
            </a:extLst>
          </p:cNvPr>
          <p:cNvSpPr txBox="1"/>
          <p:nvPr/>
        </p:nvSpPr>
        <p:spPr>
          <a:xfrm>
            <a:off x="7104063" y="2947121"/>
            <a:ext cx="4537073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700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>
                <a:latin typeface="+mj-lt"/>
              </a:rPr>
              <a:t>Code review : </a:t>
            </a:r>
            <a:r>
              <a:rPr lang="en-US" spc="50" dirty="0" err="1">
                <a:latin typeface="+mj-lt"/>
              </a:rPr>
              <a:t>qu'est-ce</a:t>
            </a:r>
            <a:r>
              <a:rPr lang="en-US" spc="50" dirty="0">
                <a:latin typeface="+mj-lt"/>
              </a:rPr>
              <a:t> que </a:t>
            </a:r>
            <a:r>
              <a:rPr lang="en-US" spc="50" dirty="0" err="1">
                <a:latin typeface="+mj-lt"/>
              </a:rPr>
              <a:t>c'est</a:t>
            </a:r>
            <a:r>
              <a:rPr lang="en-US" spc="50" dirty="0">
                <a:latin typeface="+mj-lt"/>
              </a:rPr>
              <a:t> ? La code review, </a:t>
            </a:r>
            <a:r>
              <a:rPr lang="en-US" spc="50" dirty="0" err="1">
                <a:latin typeface="+mj-lt"/>
              </a:rPr>
              <a:t>ou</a:t>
            </a:r>
            <a:r>
              <a:rPr lang="en-US" spc="50" dirty="0">
                <a:latin typeface="+mj-lt"/>
              </a:rPr>
              <a:t> « revue de code », correspond à </a:t>
            </a:r>
            <a:r>
              <a:rPr lang="en-US" spc="50" dirty="0" err="1">
                <a:latin typeface="+mj-lt"/>
              </a:rPr>
              <a:t>une</a:t>
            </a:r>
            <a:r>
              <a:rPr lang="en-US" spc="50" dirty="0">
                <a:latin typeface="+mj-lt"/>
              </a:rPr>
              <a:t> </a:t>
            </a:r>
            <a:r>
              <a:rPr lang="en-US" spc="50" dirty="0" err="1">
                <a:latin typeface="+mj-lt"/>
              </a:rPr>
              <a:t>mesure</a:t>
            </a:r>
            <a:r>
              <a:rPr lang="en-US" spc="50" dirty="0">
                <a:latin typeface="+mj-lt"/>
              </a:rPr>
              <a:t> </a:t>
            </a:r>
            <a:r>
              <a:rPr lang="en-US" spc="50" dirty="0" err="1">
                <a:latin typeface="+mj-lt"/>
              </a:rPr>
              <a:t>d'assurance</a:t>
            </a:r>
            <a:r>
              <a:rPr lang="en-US" spc="50" dirty="0">
                <a:latin typeface="+mj-lt"/>
              </a:rPr>
              <a:t> </a:t>
            </a:r>
            <a:r>
              <a:rPr lang="en-US" spc="50" dirty="0" err="1">
                <a:latin typeface="+mj-lt"/>
              </a:rPr>
              <a:t>qualité</a:t>
            </a:r>
            <a:r>
              <a:rPr lang="en-US" spc="50" dirty="0">
                <a:latin typeface="+mj-lt"/>
              </a:rPr>
              <a:t> dans le </a:t>
            </a:r>
            <a:r>
              <a:rPr lang="en-US" spc="50" dirty="0" err="1">
                <a:latin typeface="+mj-lt"/>
              </a:rPr>
              <a:t>domaine</a:t>
            </a:r>
            <a:r>
              <a:rPr lang="en-US" spc="50" dirty="0">
                <a:latin typeface="+mj-lt"/>
              </a:rPr>
              <a:t> du </a:t>
            </a:r>
            <a:r>
              <a:rPr lang="en-US" spc="50" dirty="0" err="1">
                <a:latin typeface="+mj-lt"/>
              </a:rPr>
              <a:t>développement</a:t>
            </a:r>
            <a:r>
              <a:rPr lang="en-US" spc="50" dirty="0">
                <a:latin typeface="+mj-lt"/>
              </a:rPr>
              <a:t> de </a:t>
            </a:r>
            <a:r>
              <a:rPr lang="en-US" spc="50" dirty="0" err="1">
                <a:latin typeface="+mj-lt"/>
              </a:rPr>
              <a:t>logiciels</a:t>
            </a:r>
            <a:endParaRPr lang="en-US" spc="50" dirty="0">
              <a:latin typeface="+mj-lt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6D50395-1D73-AA56-160A-C1E42B1EF739}"/>
              </a:ext>
            </a:extLst>
          </p:cNvPr>
          <p:cNvSpPr txBox="1">
            <a:spLocks/>
          </p:cNvSpPr>
          <p:nvPr/>
        </p:nvSpPr>
        <p:spPr>
          <a:xfrm>
            <a:off x="3591833" y="12643"/>
            <a:ext cx="5072770" cy="858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 dirty="0"/>
              <a:t>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359011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67CC0-FD40-7801-7ED3-7D5A76B6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92586BC9-E0CD-E93C-36FE-4CC46BCB8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260C3BF-8AD5-5BB6-C162-DDC7A8CAA6B4}"/>
              </a:ext>
            </a:extLst>
          </p:cNvPr>
          <p:cNvSpPr txBox="1">
            <a:spLocks/>
          </p:cNvSpPr>
          <p:nvPr/>
        </p:nvSpPr>
        <p:spPr>
          <a:xfrm>
            <a:off x="9940" y="611980"/>
            <a:ext cx="6247536" cy="123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Bonnes pratiques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7A19444-8733-8A49-549C-1A68FA0CF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835" y="1723186"/>
            <a:ext cx="7130029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Scrum meeting 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Réunion quotidienne pour synchroniser l'équipe et traiter rapidement les blocages.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Code </a:t>
            </a:r>
            <a:r>
              <a:rPr kumimoji="0" lang="fr-FR" altLang="fr-FR" b="1" i="0" u="sng" strike="noStrike" cap="none" normalizeH="0" baseline="0" dirty="0" err="1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review</a:t>
            </a: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 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Validation du code par l'équipe pour détecter et corriger les erreurs.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Pair </a:t>
            </a: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programming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Programmation à deux pour augmenter qualité et partage de connaissances.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Tests automatisés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Vérification automatique et rapide du bon fonctionnement du code.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CI/CD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Automatisation des tests, intégrations et déploiements avec GitHub Actions.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Versionning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Gestion organisée des changements grâce à Git, avec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commits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clairs.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Refactoring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régulier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Simplifier et optimiser le code fréquemment pour éviter la dette technique.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b="1" u="sng" dirty="0">
                <a:latin typeface="+mj-lt"/>
              </a:rPr>
              <a:t>Documentation utile 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ReadME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récapitulant les « manœuvres de première main ».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0665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E1924-D0B2-DA19-1BA0-195D670E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83E94-D1DF-73FD-2DED-4451C022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833" y="12643"/>
            <a:ext cx="5072770" cy="858494"/>
          </a:xfrm>
        </p:spPr>
        <p:txBody>
          <a:bodyPr>
            <a:normAutofit/>
          </a:bodyPr>
          <a:lstStyle/>
          <a:p>
            <a:pPr algn="ctr"/>
            <a:r>
              <a:rPr lang="fr-FR" sz="4500" dirty="0"/>
              <a:t>Bonnes pratiques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49DA333F-5A7B-AE05-46BF-36A407FF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B411A-B197-CF25-ADCC-A69C52E14969}"/>
              </a:ext>
            </a:extLst>
          </p:cNvPr>
          <p:cNvSpPr/>
          <p:nvPr/>
        </p:nvSpPr>
        <p:spPr>
          <a:xfrm>
            <a:off x="0" y="1299882"/>
            <a:ext cx="12182060" cy="4679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+mj-lt"/>
              </a:rPr>
              <a:t>Tests automatisés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D0415C3-1C49-A139-EF1B-4F14E91F451F}"/>
              </a:ext>
            </a:extLst>
          </p:cNvPr>
          <p:cNvSpPr txBox="1"/>
          <p:nvPr/>
        </p:nvSpPr>
        <p:spPr>
          <a:xfrm>
            <a:off x="1329241" y="4413875"/>
            <a:ext cx="2755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lt"/>
              </a:rPr>
              <a:t>LES AVANTAGES</a:t>
            </a:r>
          </a:p>
        </p:txBody>
      </p:sp>
      <p:pic>
        <p:nvPicPr>
          <p:cNvPr id="3074" name="Picture 2" descr="Bug detector - Free security icons">
            <a:extLst>
              <a:ext uri="{FF2B5EF4-FFF2-40B4-BE49-F238E27FC236}">
                <a16:creationId xmlns:a16="http://schemas.microsoft.com/office/drawing/2014/main" id="{E7F5E14C-23DD-C550-C9B3-1EA07D7C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011" y="2379483"/>
            <a:ext cx="1480839" cy="148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B04FACD-78CB-96CD-F94F-6373C82BDA90}"/>
              </a:ext>
            </a:extLst>
          </p:cNvPr>
          <p:cNvSpPr txBox="1"/>
          <p:nvPr/>
        </p:nvSpPr>
        <p:spPr>
          <a:xfrm>
            <a:off x="6948071" y="4046267"/>
            <a:ext cx="180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+mj-lt"/>
              </a:rPr>
              <a:t>Détection rapide des bugs</a:t>
            </a:r>
          </a:p>
        </p:txBody>
      </p:sp>
      <p:pic>
        <p:nvPicPr>
          <p:cNvPr id="3076" name="Picture 4" descr="Stabilité - Icônes divers gratuites">
            <a:extLst>
              <a:ext uri="{FF2B5EF4-FFF2-40B4-BE49-F238E27FC236}">
                <a16:creationId xmlns:a16="http://schemas.microsoft.com/office/drawing/2014/main" id="{ED8A8B7C-61F3-1D55-24AF-0DBA23942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198" y="3119902"/>
            <a:ext cx="1480839" cy="148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de PNG pour téléchargement gratuit">
            <a:extLst>
              <a:ext uri="{FF2B5EF4-FFF2-40B4-BE49-F238E27FC236}">
                <a16:creationId xmlns:a16="http://schemas.microsoft.com/office/drawing/2014/main" id="{83BF546A-0558-AEAE-943E-735C50C8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096" y="4255225"/>
            <a:ext cx="355041" cy="3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CA8179D-620D-7799-16DD-4CE1A26585E2}"/>
              </a:ext>
            </a:extLst>
          </p:cNvPr>
          <p:cNvSpPr txBox="1"/>
          <p:nvPr/>
        </p:nvSpPr>
        <p:spPr>
          <a:xfrm>
            <a:off x="9754279" y="4786686"/>
            <a:ext cx="1881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+mj-lt"/>
              </a:rPr>
              <a:t>Assurer la stabilité du code</a:t>
            </a:r>
          </a:p>
        </p:txBody>
      </p:sp>
      <p:pic>
        <p:nvPicPr>
          <p:cNvPr id="3080" name="Picture 8" descr="Maintenance - Icônes modifier les outils gratuites">
            <a:extLst>
              <a:ext uri="{FF2B5EF4-FFF2-40B4-BE49-F238E27FC236}">
                <a16:creationId xmlns:a16="http://schemas.microsoft.com/office/drawing/2014/main" id="{9B69E7A8-878C-F6E5-3C9F-D6681D1C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829" y="4519106"/>
            <a:ext cx="1480839" cy="148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09FDCA0-A719-8F5D-B26F-C1CE1847D157}"/>
              </a:ext>
            </a:extLst>
          </p:cNvPr>
          <p:cNvSpPr txBox="1"/>
          <p:nvPr/>
        </p:nvSpPr>
        <p:spPr>
          <a:xfrm>
            <a:off x="6592301" y="5963139"/>
            <a:ext cx="314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+mj-lt"/>
              </a:rPr>
              <a:t>Faciliter la maintenance et l’évolution du projet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FAE7C3-86D5-2116-C254-EA71A1BD214C}"/>
              </a:ext>
            </a:extLst>
          </p:cNvPr>
          <p:cNvSpPr txBox="1"/>
          <p:nvPr/>
        </p:nvSpPr>
        <p:spPr>
          <a:xfrm>
            <a:off x="353048" y="2196572"/>
            <a:ext cx="4968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Les </a:t>
            </a:r>
            <a:r>
              <a:rPr lang="fr-FR" b="1" dirty="0">
                <a:latin typeface="+mj-lt"/>
              </a:rPr>
              <a:t>tests automatisés (unitaires)</a:t>
            </a:r>
            <a:r>
              <a:rPr lang="fr-FR" dirty="0">
                <a:latin typeface="+mj-lt"/>
              </a:rPr>
              <a:t> vérifient le bon </a:t>
            </a:r>
          </a:p>
          <a:p>
            <a:r>
              <a:rPr lang="fr-FR" dirty="0">
                <a:latin typeface="+mj-lt"/>
              </a:rPr>
              <a:t>fonctionnement d’une </a:t>
            </a:r>
            <a:r>
              <a:rPr lang="fr-FR" b="1" dirty="0">
                <a:latin typeface="+mj-lt"/>
              </a:rPr>
              <a:t>unité de code</a:t>
            </a:r>
            <a:r>
              <a:rPr lang="fr-FR" dirty="0">
                <a:latin typeface="+mj-lt"/>
              </a:rPr>
              <a:t> </a:t>
            </a:r>
          </a:p>
          <a:p>
            <a:r>
              <a:rPr lang="fr-FR" dirty="0">
                <a:latin typeface="+mj-lt"/>
              </a:rPr>
              <a:t>(fonction, module, classe), de manière </a:t>
            </a:r>
            <a:r>
              <a:rPr lang="fr-FR" b="1" dirty="0">
                <a:latin typeface="+mj-lt"/>
              </a:rPr>
              <a:t>isolée</a:t>
            </a:r>
            <a:r>
              <a:rPr lang="fr-FR" dirty="0">
                <a:latin typeface="+mj-lt"/>
              </a:rPr>
              <a:t>.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7AB19398-3A2E-A6AB-D68A-CA65E1C407F4}"/>
              </a:ext>
            </a:extLst>
          </p:cNvPr>
          <p:cNvSpPr/>
          <p:nvPr/>
        </p:nvSpPr>
        <p:spPr>
          <a:xfrm>
            <a:off x="4647380" y="4471949"/>
            <a:ext cx="1480838" cy="345516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041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0F7F9-747E-C587-81D5-B1CB5FC4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5791" y="11046"/>
            <a:ext cx="4116434" cy="1136400"/>
          </a:xfrm>
        </p:spPr>
        <p:txBody>
          <a:bodyPr anchor="t">
            <a:normAutofit fontScale="90000"/>
          </a:bodyPr>
          <a:lstStyle/>
          <a:p>
            <a:r>
              <a:rPr lang="fr-FR" sz="8100" dirty="0"/>
              <a:t>Sommaire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E2C01E22-1F61-E5CB-FFC6-8139B373D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000928A6-14C2-FB25-8F1F-0B111369A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3601"/>
              </p:ext>
            </p:extLst>
          </p:nvPr>
        </p:nvGraphicFramePr>
        <p:xfrm>
          <a:off x="2702859" y="1149491"/>
          <a:ext cx="6625733" cy="552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31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4A1BDD-89E9-4289-94CA-3CA718BF78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284A1BDD-89E9-4289-94CA-3CA718BF78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284A1BDD-89E9-4289-94CA-3CA718BF78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3D9BB1-D21A-4EF1-820C-3EE0318FE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D33D9BB1-D21A-4EF1-820C-3EE0318FE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D33D9BB1-D21A-4EF1-820C-3EE0318FE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07F6BD-5249-4CD5-B68F-A2E0D9ADD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4407F6BD-5249-4CD5-B68F-A2E0D9ADD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4407F6BD-5249-4CD5-B68F-A2E0D9ADD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414BD8-CC13-4D41-A486-9B6B10958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6B414BD8-CC13-4D41-A486-9B6B10958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6B414BD8-CC13-4D41-A486-9B6B10958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D1694F-409F-40FA-B85F-D2823D7F0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28D1694F-409F-40FA-B85F-D2823D7F0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28D1694F-409F-40FA-B85F-D2823D7F0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4ECF07-1673-4067-BCBF-D7460C7B0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CE4ECF07-1673-4067-BCBF-D7460C7B0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CE4ECF07-1673-4067-BCBF-D7460C7B0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A0F45C6-5FA5-43B3-BDE7-FCA92B7FD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7A0F45C6-5FA5-43B3-BDE7-FCA92B7FD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7A0F45C6-5FA5-43B3-BDE7-FCA92B7FD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70B9C8-18BC-438D-9373-6BA6BB6F0C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4A70B9C8-18BC-438D-9373-6BA6BB6F0C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dgm id="{4A70B9C8-18BC-438D-9373-6BA6BB6F0C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10B41-3BE5-406B-BDD5-E1960B61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46B61-67B1-4400-10FE-340AF169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833" y="12643"/>
            <a:ext cx="5072770" cy="858494"/>
          </a:xfrm>
        </p:spPr>
        <p:txBody>
          <a:bodyPr>
            <a:normAutofit/>
          </a:bodyPr>
          <a:lstStyle/>
          <a:p>
            <a:pPr algn="ctr"/>
            <a:r>
              <a:rPr lang="fr-FR" sz="4500" dirty="0"/>
              <a:t>Bonnes pratiques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4FEC1765-C4D1-7CF1-27BE-C4ACEED1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93817-242D-D263-22C5-255F605A7AE5}"/>
              </a:ext>
            </a:extLst>
          </p:cNvPr>
          <p:cNvSpPr/>
          <p:nvPr/>
        </p:nvSpPr>
        <p:spPr>
          <a:xfrm>
            <a:off x="0" y="1299882"/>
            <a:ext cx="12182060" cy="4679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atin typeface="+mj-lt"/>
              </a:rPr>
              <a:t>Jest</a:t>
            </a:r>
            <a:endParaRPr lang="fr-FR" dirty="0">
              <a:latin typeface="+mj-lt"/>
            </a:endParaRPr>
          </a:p>
        </p:txBody>
      </p:sp>
      <p:pic>
        <p:nvPicPr>
          <p:cNvPr id="2050" name="Picture 2" descr="What is Jest? - Viking Software A/S">
            <a:extLst>
              <a:ext uri="{FF2B5EF4-FFF2-40B4-BE49-F238E27FC236}">
                <a16:creationId xmlns:a16="http://schemas.microsoft.com/office/drawing/2014/main" id="{143A5F4C-35C3-4546-7F03-C5EE61CA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22" y="413647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F0B1D38-A614-2437-9511-722AFF21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33" y="2409487"/>
            <a:ext cx="606742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Framework de test JavaScript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conçu pour Node.js et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Facile à configurer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simple à utiliser, rapide à exécuter.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Idéal pour les tests unitaires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: fonctions, composants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Intégration native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avec librairie de tests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Testing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Library) 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73AB3C8-7F97-C95E-A27A-003B1B812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833" y="1808651"/>
            <a:ext cx="21113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C’est quoi ?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3CD3BF9D-92D2-4A02-87F2-81B5DE2E3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918" y="4899300"/>
            <a:ext cx="606742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fr-FR" b="1" dirty="0">
                <a:latin typeface="+mj-lt"/>
              </a:rPr>
              <a:t>Compatibilité parfaite</a:t>
            </a:r>
            <a:r>
              <a:rPr lang="fr-FR" dirty="0">
                <a:latin typeface="+mj-lt"/>
              </a:rPr>
              <a:t> avec </a:t>
            </a:r>
            <a:r>
              <a:rPr lang="fr-FR" dirty="0" err="1">
                <a:latin typeface="+mj-lt"/>
              </a:rPr>
              <a:t>React</a:t>
            </a:r>
            <a:r>
              <a:rPr lang="fr-FR" dirty="0">
                <a:latin typeface="+mj-lt"/>
              </a:rPr>
              <a:t> et Node.js.</a:t>
            </a:r>
            <a:endParaRPr lang="fr-FR" b="1" dirty="0"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b="1" dirty="0">
                <a:latin typeface="+mj-lt"/>
              </a:rPr>
              <a:t> Syntaxe claire et lisible</a:t>
            </a:r>
            <a:r>
              <a:rPr lang="fr-FR" dirty="0">
                <a:latin typeface="+mj-lt"/>
              </a:rPr>
              <a:t>, idéal pour débuter.</a:t>
            </a:r>
            <a:endParaRPr lang="fr-FR" b="1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b="1" dirty="0">
                <a:latin typeface="+mj-lt"/>
              </a:rPr>
              <a:t> Feedback immédiat</a:t>
            </a:r>
            <a:r>
              <a:rPr lang="fr-FR" dirty="0">
                <a:latin typeface="+mj-lt"/>
              </a:rPr>
              <a:t> grâce aux tests rapides et précis.</a:t>
            </a:r>
            <a:endParaRPr lang="fr-FR" b="1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b="1" dirty="0">
                <a:latin typeface="+mj-lt"/>
              </a:rPr>
              <a:t> Large communauté</a:t>
            </a:r>
            <a:r>
              <a:rPr lang="fr-FR" dirty="0">
                <a:latin typeface="+mj-lt"/>
              </a:rPr>
              <a:t>, excellente documentation.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852F0F98-F93F-9A21-E578-79E29409D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4276" y="4136476"/>
            <a:ext cx="22560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Pourquoi </a:t>
            </a: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Jest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?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0601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F713-3A98-99C1-AAA0-968325E7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17F151-82EE-EBD4-EAFE-F3C926B877E4}"/>
              </a:ext>
            </a:extLst>
          </p:cNvPr>
          <p:cNvSpPr/>
          <p:nvPr/>
        </p:nvSpPr>
        <p:spPr>
          <a:xfrm>
            <a:off x="6096000" y="1299882"/>
            <a:ext cx="6096000" cy="4679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CI / CD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0E5BE624-BADA-E22A-F029-6B5DF5758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C28E98-D551-28F3-C943-548CBAB8692A}"/>
              </a:ext>
            </a:extLst>
          </p:cNvPr>
          <p:cNvSpPr/>
          <p:nvPr/>
        </p:nvSpPr>
        <p:spPr>
          <a:xfrm>
            <a:off x="0" y="1295971"/>
            <a:ext cx="6096000" cy="4679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+mj-lt"/>
              </a:rPr>
              <a:t>Jest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BFC64A-D1B0-FE40-7186-7B8073848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90" y="2841104"/>
            <a:ext cx="7142384" cy="146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33D721E-0ABF-53AF-3C13-2B84C0C6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140" y="4527148"/>
            <a:ext cx="6915150" cy="2061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3534DA3-35D8-DC32-C45A-60E20EF1903A}"/>
              </a:ext>
            </a:extLst>
          </p:cNvPr>
          <p:cNvSpPr txBox="1"/>
          <p:nvPr/>
        </p:nvSpPr>
        <p:spPr>
          <a:xfrm>
            <a:off x="8257115" y="2177509"/>
            <a:ext cx="1389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Test en local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BEF5AB-A9BA-ADBC-F162-64B4E2CB1F85}"/>
              </a:ext>
            </a:extLst>
          </p:cNvPr>
          <p:cNvSpPr/>
          <p:nvPr/>
        </p:nvSpPr>
        <p:spPr>
          <a:xfrm>
            <a:off x="10021582" y="2177509"/>
            <a:ext cx="1921708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&gt;</a:t>
            </a:r>
            <a:r>
              <a:rPr lang="fr-FR" dirty="0" err="1">
                <a:latin typeface="+mj-lt"/>
              </a:rPr>
              <a:t>npm</a:t>
            </a:r>
            <a:r>
              <a:rPr lang="fr-FR" dirty="0">
                <a:latin typeface="+mj-lt"/>
              </a:rPr>
              <a:t> run test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C9C4DE9-7235-270A-4011-8253FA28FA50}"/>
              </a:ext>
            </a:extLst>
          </p:cNvPr>
          <p:cNvSpPr txBox="1">
            <a:spLocks/>
          </p:cNvSpPr>
          <p:nvPr/>
        </p:nvSpPr>
        <p:spPr>
          <a:xfrm>
            <a:off x="3591833" y="12643"/>
            <a:ext cx="5072770" cy="858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/>
              <a:t>Bonnes pratiques</a:t>
            </a:r>
            <a:endParaRPr lang="fr-FR" sz="4500" dirty="0"/>
          </a:p>
        </p:txBody>
      </p:sp>
    </p:spTree>
    <p:extLst>
      <p:ext uri="{BB962C8B-B14F-4D97-AF65-F5344CB8AC3E}">
        <p14:creationId xmlns:p14="http://schemas.microsoft.com/office/powerpoint/2010/main" val="82766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8839E-91DE-7A6D-5B40-60263D0D1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923A7285-8721-D0CC-FFC9-D8A1BBAD4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B172DE7-2B2A-1879-C1BC-4714652053AC}"/>
              </a:ext>
            </a:extLst>
          </p:cNvPr>
          <p:cNvSpPr txBox="1">
            <a:spLocks/>
          </p:cNvSpPr>
          <p:nvPr/>
        </p:nvSpPr>
        <p:spPr>
          <a:xfrm>
            <a:off x="9940" y="611980"/>
            <a:ext cx="6247536" cy="123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Bonnes pratiques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FA9C8E8-1FD3-E8A8-E873-E7BA86B55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835" y="1723186"/>
            <a:ext cx="7130029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Scrum meeting 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Réunion quotidienne pour synchroniser l'équipe et traiter rapidement les blocages.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Code </a:t>
            </a:r>
            <a:r>
              <a:rPr kumimoji="0" lang="fr-FR" altLang="fr-FR" b="1" i="0" u="sng" strike="noStrike" cap="none" normalizeH="0" baseline="0" dirty="0" err="1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review</a:t>
            </a: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 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Validation du code par l'équipe pour détecter et corriger les erreurs.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Pair </a:t>
            </a: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programming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Programmation à deux pour augmenter qualité et partage de connaissances.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Tests automatisés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Vérification automatique et rapide du bon fonctionnement du code.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CI/CD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Automatisation des tests, intégrations et déploiements avec GitHub Actions.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Versionning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Gestion organisée des changements grâce à Git, avec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commits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clairs.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Refactoring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régulier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Simplifier et optimiser le code fréquemment pour éviter la dette technique.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b="1" u="sng" dirty="0">
                <a:latin typeface="+mj-lt"/>
              </a:rPr>
              <a:t>Documentation utile 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ReadME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récapitulant les « manœuvres de première main ».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9111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E2C94-DB92-8BF8-4FAA-90B445385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1B660-8935-4ADE-E1B1-C687830721F7}"/>
              </a:ext>
            </a:extLst>
          </p:cNvPr>
          <p:cNvSpPr/>
          <p:nvPr/>
        </p:nvSpPr>
        <p:spPr>
          <a:xfrm>
            <a:off x="6096000" y="1299882"/>
            <a:ext cx="6096000" cy="46794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CI / CD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C4D11C28-D26E-66BC-C23F-070878ED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D409DF-60C3-6864-D14B-3BA6D5F5325D}"/>
              </a:ext>
            </a:extLst>
          </p:cNvPr>
          <p:cNvSpPr/>
          <p:nvPr/>
        </p:nvSpPr>
        <p:spPr>
          <a:xfrm>
            <a:off x="0" y="1295971"/>
            <a:ext cx="6096000" cy="4679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+mj-lt"/>
              </a:rPr>
              <a:t>Jest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56E90A-A605-8012-C8AF-C2ADEFB2AA9A}"/>
              </a:ext>
            </a:extLst>
          </p:cNvPr>
          <p:cNvSpPr txBox="1"/>
          <p:nvPr/>
        </p:nvSpPr>
        <p:spPr>
          <a:xfrm>
            <a:off x="809625" y="2375195"/>
            <a:ext cx="117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Objectif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56F992-6440-71B8-B4D8-545F5C12749C}"/>
              </a:ext>
            </a:extLst>
          </p:cNvPr>
          <p:cNvSpPr txBox="1"/>
          <p:nvPr/>
        </p:nvSpPr>
        <p:spPr>
          <a:xfrm>
            <a:off x="2102671" y="2375195"/>
            <a:ext cx="927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Automatiser les tests et le déploiement en continu afin d’assurer la qualité et la stabilité du code.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B51881-7251-5F85-C491-748275DD7397}"/>
              </a:ext>
            </a:extLst>
          </p:cNvPr>
          <p:cNvSpPr txBox="1"/>
          <p:nvPr/>
        </p:nvSpPr>
        <p:spPr>
          <a:xfrm>
            <a:off x="809625" y="2924175"/>
            <a:ext cx="166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Déclencheurs</a:t>
            </a:r>
            <a:r>
              <a:rPr lang="fr-FR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D3C31C-6886-E10D-18F6-F6E1C9BD3DE9}"/>
              </a:ext>
            </a:extLst>
          </p:cNvPr>
          <p:cNvSpPr txBox="1"/>
          <p:nvPr/>
        </p:nvSpPr>
        <p:spPr>
          <a:xfrm>
            <a:off x="2668643" y="2924175"/>
            <a:ext cx="320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Push </a:t>
            </a:r>
            <a:r>
              <a:rPr lang="fr-FR" sz="1800" b="1" i="0" dirty="0">
                <a:solidFill>
                  <a:srgbClr val="E8E8E8"/>
                </a:solidFill>
                <a:effectLst/>
                <a:latin typeface="+mj-lt"/>
              </a:rPr>
              <a:t>→ </a:t>
            </a:r>
            <a:r>
              <a:rPr lang="fr-FR" dirty="0">
                <a:latin typeface="+mj-lt"/>
              </a:rPr>
              <a:t>Tests sur les branches :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1D3F0FB-9658-9348-BBE1-C2DC914513BA}"/>
              </a:ext>
            </a:extLst>
          </p:cNvPr>
          <p:cNvSpPr/>
          <p:nvPr/>
        </p:nvSpPr>
        <p:spPr>
          <a:xfrm>
            <a:off x="6096000" y="2924175"/>
            <a:ext cx="771525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dev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D3770F3-522E-E47E-DC04-FA1B52AC3F52}"/>
              </a:ext>
            </a:extLst>
          </p:cNvPr>
          <p:cNvSpPr/>
          <p:nvPr/>
        </p:nvSpPr>
        <p:spPr>
          <a:xfrm>
            <a:off x="9144000" y="2924175"/>
            <a:ext cx="1901404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dev-backend/**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A9105EF-814B-AD6C-3E5D-FB7FDE7FB7F5}"/>
              </a:ext>
            </a:extLst>
          </p:cNvPr>
          <p:cNvSpPr/>
          <p:nvPr/>
        </p:nvSpPr>
        <p:spPr>
          <a:xfrm>
            <a:off x="6962727" y="2924175"/>
            <a:ext cx="2080792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dev-frontend /**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CCAC023-183B-26EA-CB3C-2EEB31741909}"/>
              </a:ext>
            </a:extLst>
          </p:cNvPr>
          <p:cNvSpPr txBox="1"/>
          <p:nvPr/>
        </p:nvSpPr>
        <p:spPr>
          <a:xfrm>
            <a:off x="809625" y="4056802"/>
            <a:ext cx="4419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latin typeface="+mj-lt"/>
              </a:rPr>
              <a:t>Détection rapide des erreurs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latin typeface="+mj-lt"/>
              </a:rPr>
              <a:t>Automatisation et gain de temps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latin typeface="+mj-lt"/>
              </a:rPr>
              <a:t>Déploiement sécurisé uniquement après validation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81DF649-6306-99E0-31F7-8339D5C35EFA}"/>
              </a:ext>
            </a:extLst>
          </p:cNvPr>
          <p:cNvSpPr txBox="1"/>
          <p:nvPr/>
        </p:nvSpPr>
        <p:spPr>
          <a:xfrm>
            <a:off x="809625" y="5531049"/>
            <a:ext cx="3409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0" dirty="0">
                <a:solidFill>
                  <a:srgbClr val="E8E8E8"/>
                </a:solidFill>
                <a:effectLst/>
                <a:latin typeface="+mj-lt"/>
              </a:rPr>
              <a:t>→ </a:t>
            </a:r>
            <a:r>
              <a:rPr lang="en-US" sz="1400" dirty="0">
                <a:latin typeface="+mj-lt"/>
              </a:rPr>
              <a:t>GitHub Actions, </a:t>
            </a:r>
            <a:r>
              <a:rPr lang="en-US" sz="1400" dirty="0" err="1">
                <a:latin typeface="+mj-lt"/>
              </a:rPr>
              <a:t>npm</a:t>
            </a:r>
            <a:r>
              <a:rPr lang="en-US" sz="1400" dirty="0">
                <a:latin typeface="+mj-lt"/>
              </a:rPr>
              <a:t> (install, test, build)</a:t>
            </a:r>
            <a:endParaRPr lang="fr-FR" sz="1400" dirty="0">
              <a:latin typeface="+mj-lt"/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707DEF57-B532-059D-87FE-9471E4B2D5B2}"/>
              </a:ext>
            </a:extLst>
          </p:cNvPr>
          <p:cNvSpPr txBox="1">
            <a:spLocks/>
          </p:cNvSpPr>
          <p:nvPr/>
        </p:nvSpPr>
        <p:spPr>
          <a:xfrm>
            <a:off x="3591833" y="12643"/>
            <a:ext cx="5072770" cy="858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/>
              <a:t>Bonnes pratiques</a:t>
            </a:r>
            <a:endParaRPr lang="fr-FR" sz="4500" dirty="0"/>
          </a:p>
        </p:txBody>
      </p:sp>
    </p:spTree>
    <p:extLst>
      <p:ext uri="{BB962C8B-B14F-4D97-AF65-F5344CB8AC3E}">
        <p14:creationId xmlns:p14="http://schemas.microsoft.com/office/powerpoint/2010/main" val="83157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9" grpId="0" animBg="1"/>
      <p:bldP spid="10" grpId="0" animBg="1"/>
      <p:bldP spid="11" grpId="0" animBg="1"/>
      <p:bldP spid="14" grpId="0" uiExpand="1" build="p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B99F-1B0E-69D8-E8BC-22956B8D8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B2F32-3F5C-F405-B089-2666108ED7C4}"/>
              </a:ext>
            </a:extLst>
          </p:cNvPr>
          <p:cNvSpPr/>
          <p:nvPr/>
        </p:nvSpPr>
        <p:spPr>
          <a:xfrm>
            <a:off x="6096000" y="1299882"/>
            <a:ext cx="6096000" cy="46794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CI / CD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27C2B11C-0324-4ED9-3E45-32C46E2AB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6FB090-FD6C-0E22-9A68-64C099222829}"/>
              </a:ext>
            </a:extLst>
          </p:cNvPr>
          <p:cNvSpPr/>
          <p:nvPr/>
        </p:nvSpPr>
        <p:spPr>
          <a:xfrm>
            <a:off x="0" y="1295971"/>
            <a:ext cx="6096000" cy="4679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+mj-lt"/>
              </a:rPr>
              <a:t>Jest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860BDEE-D8CE-DA2D-8594-E3356A0E913B}"/>
              </a:ext>
            </a:extLst>
          </p:cNvPr>
          <p:cNvSpPr txBox="1">
            <a:spLocks/>
          </p:cNvSpPr>
          <p:nvPr/>
        </p:nvSpPr>
        <p:spPr>
          <a:xfrm>
            <a:off x="3591833" y="12643"/>
            <a:ext cx="5072770" cy="858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 dirty="0"/>
              <a:t>Bonnes pratiques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C2EAE86-3EFD-511A-22AD-F0AEEA23C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" y="3101286"/>
            <a:ext cx="8135257" cy="6554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AC6FEDA-595F-2667-C260-E81D9FC5A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146" y="2110216"/>
            <a:ext cx="8040914" cy="6455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AD80CAF-608C-7C68-0B01-3DD1F10F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628" y="3943466"/>
            <a:ext cx="6937829" cy="281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7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D5E7-C916-7671-2529-D009D29C1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EB39CE86-323B-D0D7-1BD0-C8717372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CEB0EDF-7535-7189-B531-51A5728C1BA3}"/>
              </a:ext>
            </a:extLst>
          </p:cNvPr>
          <p:cNvSpPr txBox="1">
            <a:spLocks/>
          </p:cNvSpPr>
          <p:nvPr/>
        </p:nvSpPr>
        <p:spPr>
          <a:xfrm>
            <a:off x="9940" y="611980"/>
            <a:ext cx="6247536" cy="123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Bonnes pratiques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2221FC2-0331-8658-CC9A-4344EBD42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835" y="1723186"/>
            <a:ext cx="7130029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Scrum meeting 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Réunion quotidienne pour synchroniser l'équipe et traiter rapidement les blocages.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Code </a:t>
            </a:r>
            <a:r>
              <a:rPr kumimoji="0" lang="fr-FR" altLang="fr-FR" b="1" i="0" u="sng" strike="noStrike" cap="none" normalizeH="0" baseline="0" dirty="0" err="1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review</a:t>
            </a: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 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Validation du code par l'équipe pour détecter et corriger les erreurs.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Pair </a:t>
            </a: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programming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Programmation à deux pour augmenter qualité et partage de connaissances.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Tests automatisés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Vérification automatique et rapide du bon fonctionnement du code.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CI/CD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Automatisation des tests, intégrations et déploiements avec GitHub Actions.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Versionning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Gestion organisée des changements grâce à Git, avec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commits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 clairs.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Refactoring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régulier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Simplifier et optimiser le code fréquemment pour éviter la dette technique.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b="1" u="sng" dirty="0">
                <a:latin typeface="+mj-lt"/>
              </a:rPr>
              <a:t>Documentation utile 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ReadME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récapitulant les « manœuvres de première main ».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5760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2111D-B207-C76F-1DF3-2B03EFABA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EA22D2-9751-362E-0619-7BDCDD62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833" y="12643"/>
            <a:ext cx="5072770" cy="858494"/>
          </a:xfrm>
        </p:spPr>
        <p:txBody>
          <a:bodyPr>
            <a:normAutofit/>
          </a:bodyPr>
          <a:lstStyle/>
          <a:p>
            <a:pPr algn="ctr"/>
            <a:r>
              <a:rPr lang="fr-FR" sz="4500" dirty="0"/>
              <a:t>Bonnes pratiques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61D36A27-3C47-8327-E15E-A8866EE7A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BFC0D6-9DA6-316C-7D08-3BEFB18D729A}"/>
              </a:ext>
            </a:extLst>
          </p:cNvPr>
          <p:cNvSpPr/>
          <p:nvPr/>
        </p:nvSpPr>
        <p:spPr>
          <a:xfrm>
            <a:off x="0" y="1299882"/>
            <a:ext cx="12182060" cy="4679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atin typeface="+mj-lt"/>
              </a:rPr>
              <a:t>Versionning</a:t>
            </a:r>
            <a:endParaRPr lang="fr-FR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FE351A-E8BB-3C6B-A76F-422341F7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2" y="2524088"/>
            <a:ext cx="5043715" cy="18098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AC78B3-65E8-F2D5-14DA-ADAABF8BA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85" y="3114515"/>
            <a:ext cx="3286498" cy="345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70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6DC3-B847-A550-F5D0-61C31088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DABCC7A8-EC76-F6AA-10AB-65CC7404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6286AE0-E173-C761-57B2-814B9426EDF2}"/>
              </a:ext>
            </a:extLst>
          </p:cNvPr>
          <p:cNvSpPr txBox="1">
            <a:spLocks/>
          </p:cNvSpPr>
          <p:nvPr/>
        </p:nvSpPr>
        <p:spPr>
          <a:xfrm>
            <a:off x="9940" y="611980"/>
            <a:ext cx="6247536" cy="12343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Bonnes pratiques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8AC35BA-1726-9B84-D657-BE3D42E64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835" y="1723186"/>
            <a:ext cx="7130029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Scrum meeting 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Réunion quotidienne pour synchroniser l'équipe et traiter rapidement les blocages.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Code </a:t>
            </a:r>
            <a:r>
              <a:rPr kumimoji="0" lang="fr-FR" altLang="fr-FR" b="1" i="0" u="sng" strike="noStrike" cap="none" normalizeH="0" baseline="0" dirty="0" err="1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review</a:t>
            </a:r>
            <a:r>
              <a:rPr kumimoji="0" lang="fr-FR" altLang="fr-FR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 :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Validation du code par l'équipe pour détecter et corriger les erreurs.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Pair </a:t>
            </a: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programming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Programmation à deux pour augmenter qualité et partage de connaissances.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Tests automatisés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Vérification automatique et rapide du bon fonctionnement du code.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CI/CD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+mj-lt"/>
              </a:rPr>
              <a:t>Automatisation des tests, intégrations et déploiements avec GitHub Actions.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+mj-lt"/>
              </a:rPr>
              <a:t>Versionning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+mj-lt"/>
              </a:rPr>
              <a:t>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+mj-lt"/>
              </a:rPr>
              <a:t>Gestion organisée des changements grâce à Git, avec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+mj-lt"/>
              </a:rPr>
              <a:t>commits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latin typeface="+mj-lt"/>
              </a:rPr>
              <a:t> clairs.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Refactoring</a:t>
            </a: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régulier :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Simplifier et optimiser le code fréquemment pour éviter la dette technique.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b="1" u="sng" dirty="0">
                <a:latin typeface="+mj-lt"/>
              </a:rPr>
              <a:t>Documentation utile 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	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ReadME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récapitulant les « manœuvres de première main ».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6319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5BAB4-BF2D-CA84-EDD1-D33C22A7D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A427A1-557D-58A5-4399-D3433F6E4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011" y="2245917"/>
            <a:ext cx="6793975" cy="858494"/>
          </a:xfrm>
        </p:spPr>
        <p:txBody>
          <a:bodyPr>
            <a:normAutofit/>
          </a:bodyPr>
          <a:lstStyle/>
          <a:p>
            <a:r>
              <a:rPr lang="fr-FR" sz="4500" dirty="0"/>
              <a:t>Présentation de l’application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2ADE55F1-A5B4-3481-0EF2-51E14979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riangle isocèle 2">
            <a:extLst>
              <a:ext uri="{FF2B5EF4-FFF2-40B4-BE49-F238E27FC236}">
                <a16:creationId xmlns:a16="http://schemas.microsoft.com/office/drawing/2014/main" id="{7F06E03B-D24A-0421-140A-696EF1F1C49D}"/>
              </a:ext>
            </a:extLst>
          </p:cNvPr>
          <p:cNvSpPr/>
          <p:nvPr/>
        </p:nvSpPr>
        <p:spPr>
          <a:xfrm rot="5400000">
            <a:off x="5504826" y="3534397"/>
            <a:ext cx="1182344" cy="971550"/>
          </a:xfrm>
          <a:prstGeom prst="triangl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92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816D7-0193-EB04-EAA7-70226B221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C1746C-AEF0-578C-5BE6-8FC0334C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010" y="106254"/>
            <a:ext cx="6793975" cy="858494"/>
          </a:xfrm>
        </p:spPr>
        <p:txBody>
          <a:bodyPr>
            <a:normAutofit/>
          </a:bodyPr>
          <a:lstStyle/>
          <a:p>
            <a:r>
              <a:rPr lang="fr-FR" sz="4500" dirty="0"/>
              <a:t>Présentation de l’application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2CD5BF4C-E0A3-834E-C263-C2473A230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B6BA5B8-2941-918A-9DB9-4D37B500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8" y="1120695"/>
            <a:ext cx="6391275" cy="33691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C4BE659-9004-E240-BDBB-76ADEE5C8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77" y="3695701"/>
            <a:ext cx="5204415" cy="27816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8E543A8-BA86-B9EC-4C5B-68A42F598672}"/>
              </a:ext>
            </a:extLst>
          </p:cNvPr>
          <p:cNvSpPr txBox="1"/>
          <p:nvPr/>
        </p:nvSpPr>
        <p:spPr>
          <a:xfrm>
            <a:off x="1012676" y="5172261"/>
            <a:ext cx="4419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Pages :</a:t>
            </a: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Pour modifier une mission / carte de mission</a:t>
            </a:r>
          </a:p>
        </p:txBody>
      </p:sp>
    </p:spTree>
    <p:extLst>
      <p:ext uri="{BB962C8B-B14F-4D97-AF65-F5344CB8AC3E}">
        <p14:creationId xmlns:p14="http://schemas.microsoft.com/office/powerpoint/2010/main" val="2613628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D20D6-3DA7-5F7C-17EA-F7741456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951" y="130259"/>
            <a:ext cx="7866550" cy="1037788"/>
          </a:xfrm>
        </p:spPr>
        <p:txBody>
          <a:bodyPr>
            <a:normAutofit fontScale="90000"/>
          </a:bodyPr>
          <a:lstStyle/>
          <a:p>
            <a:r>
              <a:rPr lang="fr-FR" dirty="0"/>
              <a:t>Contexte &amp; problématiques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122D838-FB9B-D755-CD5F-A3D21F992CCC}"/>
              </a:ext>
            </a:extLst>
          </p:cNvPr>
          <p:cNvSpPr txBox="1"/>
          <p:nvPr/>
        </p:nvSpPr>
        <p:spPr>
          <a:xfrm>
            <a:off x="349945" y="1819836"/>
            <a:ext cx="683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Contexte de l'entreprise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Entreprise spécialisée dans le secteur du BTP.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Gestion de plusieurs chantiers simultanément à l’échelle régionale.</a:t>
            </a:r>
          </a:p>
          <a:p>
            <a:endParaRPr lang="fr-FR" dirty="0">
              <a:latin typeface="+mj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CEB55F5-5723-D74E-4FEC-B59315082029}"/>
              </a:ext>
            </a:extLst>
          </p:cNvPr>
          <p:cNvSpPr txBox="1"/>
          <p:nvPr/>
        </p:nvSpPr>
        <p:spPr>
          <a:xfrm>
            <a:off x="349945" y="2924084"/>
            <a:ext cx="6839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Problématiques rencontrées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Erreurs de planification des affectations des ouvriers.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Impact sur l'efficacité et la répartition des ressources humaines sur les chantiers.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16" name="Picture 4" descr="IPSSI Paris : devenez un expert en informatique !">
            <a:extLst>
              <a:ext uri="{FF2B5EF4-FFF2-40B4-BE49-F238E27FC236}">
                <a16:creationId xmlns:a16="http://schemas.microsoft.com/office/drawing/2014/main" id="{D7AB588E-5EA1-8A6B-CBD7-4BEA9716D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23" y="11046"/>
            <a:ext cx="175473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6FED8EE-EA5F-F767-4906-A1FB4D99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149" y="2334726"/>
            <a:ext cx="1672916" cy="16632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95C6B56-A2F3-C65D-CDCF-8A043045E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874" y="1419322"/>
            <a:ext cx="1672916" cy="166322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F817CFC-F2C7-4926-B1BB-E02C51088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869" y="4627701"/>
            <a:ext cx="1766143" cy="175591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A291309-98B6-AC6F-429B-A3008EB3A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86" y="4627700"/>
            <a:ext cx="1766143" cy="1755917"/>
          </a:xfrm>
          <a:prstGeom prst="rect">
            <a:avLst/>
          </a:prstGeom>
        </p:spPr>
      </p:pic>
      <p:pic>
        <p:nvPicPr>
          <p:cNvPr id="2053" name="Picture 5" descr="Qualification - Icônes éducation gratuites">
            <a:extLst>
              <a:ext uri="{FF2B5EF4-FFF2-40B4-BE49-F238E27FC236}">
                <a16:creationId xmlns:a16="http://schemas.microsoft.com/office/drawing/2014/main" id="{67685F66-D88A-97EF-46A4-94EF83260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27" y="4622890"/>
            <a:ext cx="1641078" cy="163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85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8F882-5C46-3217-FA41-9E6E2A7C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650223-A67F-E002-3DCA-6C8C587A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010" y="106254"/>
            <a:ext cx="6793975" cy="858494"/>
          </a:xfrm>
        </p:spPr>
        <p:txBody>
          <a:bodyPr>
            <a:normAutofit/>
          </a:bodyPr>
          <a:lstStyle/>
          <a:p>
            <a:r>
              <a:rPr lang="fr-FR" sz="4500" dirty="0"/>
              <a:t>Présentation de l’application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5E521AD6-BD5E-968D-59DD-E723DC70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EE60239-B22B-CDD1-307C-7C4620C1271C}"/>
              </a:ext>
            </a:extLst>
          </p:cNvPr>
          <p:cNvSpPr txBox="1"/>
          <p:nvPr/>
        </p:nvSpPr>
        <p:spPr>
          <a:xfrm>
            <a:off x="8131447" y="5218698"/>
            <a:ext cx="317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Pages :</a:t>
            </a: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Chantier / Statut page d’accueil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4EC449-19BA-A12A-B4AB-4B167327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72" y="3616572"/>
            <a:ext cx="6724442" cy="28537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A9CED6-A555-BCC7-ADF0-84433B47F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74" y="1507321"/>
            <a:ext cx="7139565" cy="13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00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1FF69-9B04-2520-E56A-3C19F62F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AC9E2-C1E7-6DE2-A61E-DBE998DA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882" y="710420"/>
            <a:ext cx="8290235" cy="1669799"/>
          </a:xfrm>
        </p:spPr>
        <p:txBody>
          <a:bodyPr>
            <a:normAutofit/>
          </a:bodyPr>
          <a:lstStyle/>
          <a:p>
            <a:pPr algn="ctr"/>
            <a:r>
              <a:rPr lang="fr-FR" sz="4500" dirty="0"/>
              <a:t>Retour d’expérience et perspectives d’amélioration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D1CF4BFB-A945-3902-F480-19600887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me Qui Pense Réflexion Tu - Photo gratuite sur Pixabay">
            <a:extLst>
              <a:ext uri="{FF2B5EF4-FFF2-40B4-BE49-F238E27FC236}">
                <a16:creationId xmlns:a16="http://schemas.microsoft.com/office/drawing/2014/main" id="{28E28719-AE06-4709-1164-6BB639A5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6994"/>
            <a:ext cx="4641056" cy="415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105798A-AC3E-9D49-7634-D9D1E8BC5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101" y="1799647"/>
            <a:ext cx="5467484" cy="50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6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602D4-6E21-972D-6EAC-E525172D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8DDC5-F568-353F-EC41-D602C48B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374" y="2999753"/>
            <a:ext cx="3365251" cy="85849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Conclusion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2DEF6082-889D-F817-080C-645FFA127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23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829B9-9C15-6486-F8C8-F15A7F1DB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90176-EED6-006E-3C44-6BF3B3F0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646" y="192424"/>
            <a:ext cx="5771153" cy="79577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Solutions proposées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34B631B6-D906-756E-5729-4900FCFBB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B42190FC-DDE2-B47D-DA42-DA25B7D82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440222"/>
              </p:ext>
            </p:extLst>
          </p:nvPr>
        </p:nvGraphicFramePr>
        <p:xfrm>
          <a:off x="200024" y="1777500"/>
          <a:ext cx="11763376" cy="46981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881688">
                  <a:extLst>
                    <a:ext uri="{9D8B030D-6E8A-4147-A177-3AD203B41FA5}">
                      <a16:colId xmlns:a16="http://schemas.microsoft.com/office/drawing/2014/main" val="917823253"/>
                    </a:ext>
                  </a:extLst>
                </a:gridCol>
                <a:gridCol w="5881688">
                  <a:extLst>
                    <a:ext uri="{9D8B030D-6E8A-4147-A177-3AD203B41FA5}">
                      <a16:colId xmlns:a16="http://schemas.microsoft.com/office/drawing/2014/main" val="1086539680"/>
                    </a:ext>
                  </a:extLst>
                </a:gridCol>
              </a:tblGrid>
              <a:tr h="75675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latin typeface="+mj-lt"/>
                        </a:rPr>
                        <a:t>Problématique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latin typeface="+mj-lt"/>
                        </a:rPr>
                        <a:t>Solution apportée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264609"/>
                  </a:ext>
                </a:extLst>
              </a:tr>
              <a:tr h="7567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j-lt"/>
                        </a:rPr>
                        <a:t>Affectation incorrecte des ouvriers (compétences non adaptées)</a:t>
                      </a:r>
                    </a:p>
                    <a:p>
                      <a:pPr algn="ctr"/>
                      <a:endParaRPr lang="fr-FR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j-lt"/>
                        </a:rPr>
                        <a:t>Filtrage des ouvriers selon leurs compétences et les besoins du chantier</a:t>
                      </a:r>
                    </a:p>
                    <a:p>
                      <a:pPr algn="ctr"/>
                      <a:endParaRPr lang="fr-FR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129750"/>
                  </a:ext>
                </a:extLst>
              </a:tr>
              <a:tr h="75675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+mj-lt"/>
                        </a:rPr>
                        <a:t>Ouvriers assignés à plusieurs chantiers en même 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+mj-lt"/>
                        </a:rPr>
                        <a:t>Système de gestion des disponibilités empêchant la double affectation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25150"/>
                  </a:ext>
                </a:extLst>
              </a:tr>
              <a:tr h="75675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+mj-lt"/>
                        </a:rPr>
                        <a:t>Gestion des missions par chantier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+mj-lt"/>
                        </a:rPr>
                        <a:t>Interface intuitive permettant d’ajouter et suivre les missions associées à chaque chantier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14927"/>
                  </a:ext>
                </a:extLst>
              </a:tr>
              <a:tr h="75675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+mj-lt"/>
                        </a:rPr>
                        <a:t>Difficulté à suivre l’avancement des projets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+mj-lt"/>
                        </a:rPr>
                        <a:t>Dashboard affichant le statut des chantiers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889295"/>
                  </a:ext>
                </a:extLst>
              </a:tr>
              <a:tr h="75675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+mj-lt"/>
                        </a:rPr>
                        <a:t>Gestion manuelle fastidieuse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+mj-lt"/>
                        </a:rPr>
                        <a:t>Gestion simplifiée des affectations via un tableau de bord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404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64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6BFFF-15C1-95F4-861C-CE8D7FEFC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3CDCD60C-5D2C-61A9-C149-DB120F4CB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81E2840B-043D-AFDE-F3C5-0C2CAA69AB7B}"/>
              </a:ext>
            </a:extLst>
          </p:cNvPr>
          <p:cNvSpPr txBox="1">
            <a:spLocks/>
          </p:cNvSpPr>
          <p:nvPr/>
        </p:nvSpPr>
        <p:spPr>
          <a:xfrm>
            <a:off x="3188012" y="2999753"/>
            <a:ext cx="5815976" cy="8584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500" dirty="0"/>
              <a:t>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2383633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AD3D5-928E-24D6-15A8-1CF48939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B4C0FF9-CF52-3273-0F66-55EE2CD7A0B6}"/>
              </a:ext>
            </a:extLst>
          </p:cNvPr>
          <p:cNvSpPr/>
          <p:nvPr/>
        </p:nvSpPr>
        <p:spPr>
          <a:xfrm>
            <a:off x="8149337" y="1981013"/>
            <a:ext cx="3290188" cy="449598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95FEFF2A-2EBB-B658-6701-08D4BDC6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6E1C0C6-2FF9-EE26-C8A3-3C23F6EE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012" y="223646"/>
            <a:ext cx="5815976" cy="85849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Gestion de projet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B135887-81E1-59E8-5AAC-FB8CB43C382B}"/>
              </a:ext>
            </a:extLst>
          </p:cNvPr>
          <p:cNvSpPr/>
          <p:nvPr/>
        </p:nvSpPr>
        <p:spPr>
          <a:xfrm>
            <a:off x="7817643" y="1345839"/>
            <a:ext cx="3101789" cy="45719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Répartition des tâches</a:t>
            </a:r>
          </a:p>
        </p:txBody>
      </p:sp>
      <p:pic>
        <p:nvPicPr>
          <p:cNvPr id="5122" name="Picture 2" descr="Base De Données PNG pour téléchargement gratuit">
            <a:extLst>
              <a:ext uri="{FF2B5EF4-FFF2-40B4-BE49-F238E27FC236}">
                <a16:creationId xmlns:a16="http://schemas.microsoft.com/office/drawing/2014/main" id="{A738135E-220E-B755-61C3-A2C83E78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4" y="2114628"/>
            <a:ext cx="477880" cy="47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C466CD9-C8AD-8F02-9F7D-E7237219EBD7}"/>
              </a:ext>
            </a:extLst>
          </p:cNvPr>
          <p:cNvSpPr txBox="1"/>
          <p:nvPr/>
        </p:nvSpPr>
        <p:spPr>
          <a:xfrm>
            <a:off x="722724" y="2168902"/>
            <a:ext cx="640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Stockage des informations (ouvriers, chantiers, affectations)</a:t>
            </a:r>
          </a:p>
        </p:txBody>
      </p:sp>
      <p:pic>
        <p:nvPicPr>
          <p:cNvPr id="5124" name="Picture 4" descr="Back-end - Icônes référencement et web gratuites">
            <a:extLst>
              <a:ext uri="{FF2B5EF4-FFF2-40B4-BE49-F238E27FC236}">
                <a16:creationId xmlns:a16="http://schemas.microsoft.com/office/drawing/2014/main" id="{DA064037-C89B-CF62-6C08-3D11E30D6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58" y="2646782"/>
            <a:ext cx="430666" cy="43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90707FE-5837-4DD3-CA63-86FD408341D6}"/>
              </a:ext>
            </a:extLst>
          </p:cNvPr>
          <p:cNvSpPr txBox="1"/>
          <p:nvPr/>
        </p:nvSpPr>
        <p:spPr>
          <a:xfrm>
            <a:off x="722724" y="2678365"/>
            <a:ext cx="486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Gestion des requêtes et de la logique métier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A69501-FB9C-F11F-1596-FC5A32BC2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27" y="3163305"/>
            <a:ext cx="477880" cy="477880"/>
          </a:xfrm>
          <a:prstGeom prst="rect">
            <a:avLst/>
          </a:prstGeom>
        </p:spPr>
      </p:pic>
      <p:pic>
        <p:nvPicPr>
          <p:cNvPr id="5126" name="Picture 6" descr="Client - Icônes commercialisation gratuites">
            <a:extLst>
              <a:ext uri="{FF2B5EF4-FFF2-40B4-BE49-F238E27FC236}">
                <a16:creationId xmlns:a16="http://schemas.microsoft.com/office/drawing/2014/main" id="{7E5C759C-833D-E4A5-981A-6BDF769B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59" y="3727042"/>
            <a:ext cx="430665" cy="43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F628194-A2D1-23BF-7F62-9E8D4A0432AF}"/>
              </a:ext>
            </a:extLst>
          </p:cNvPr>
          <p:cNvSpPr txBox="1"/>
          <p:nvPr/>
        </p:nvSpPr>
        <p:spPr>
          <a:xfrm>
            <a:off x="764107" y="3241457"/>
            <a:ext cx="34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Interface utilisateur dynamique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F97D4E6-6FD0-B7B0-55B7-DB5C6D467404}"/>
              </a:ext>
            </a:extLst>
          </p:cNvPr>
          <p:cNvSpPr txBox="1"/>
          <p:nvPr/>
        </p:nvSpPr>
        <p:spPr>
          <a:xfrm>
            <a:off x="764107" y="3757708"/>
            <a:ext cx="20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Accès à l’application</a:t>
            </a:r>
          </a:p>
        </p:txBody>
      </p:sp>
      <p:pic>
        <p:nvPicPr>
          <p:cNvPr id="5130" name="Picture 10" descr="Serveur de données - Icônes la mise en réseau gratuites">
            <a:extLst>
              <a:ext uri="{FF2B5EF4-FFF2-40B4-BE49-F238E27FC236}">
                <a16:creationId xmlns:a16="http://schemas.microsoft.com/office/drawing/2014/main" id="{7B5CAC9D-2EF8-1891-AF89-6BA2EA21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537" y="514068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97684EE-833E-E23B-105D-D6C842BE227B}"/>
              </a:ext>
            </a:extLst>
          </p:cNvPr>
          <p:cNvSpPr/>
          <p:nvPr/>
        </p:nvSpPr>
        <p:spPr>
          <a:xfrm rot="5400000">
            <a:off x="9309006" y="3203654"/>
            <a:ext cx="477879" cy="22546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+mj-lt"/>
            </a:endParaRPr>
          </a:p>
        </p:txBody>
      </p:sp>
      <p:pic>
        <p:nvPicPr>
          <p:cNvPr id="14" name="Picture 2" descr="Base De Données PNG pour téléchargement gratuit">
            <a:extLst>
              <a:ext uri="{FF2B5EF4-FFF2-40B4-BE49-F238E27FC236}">
                <a16:creationId xmlns:a16="http://schemas.microsoft.com/office/drawing/2014/main" id="{EB9E3F45-6898-A8B3-811A-E1C7BA07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650" y="514068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8703364-820B-278F-1B04-AD2DCB2A4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024" y="3610789"/>
            <a:ext cx="1067133" cy="1067133"/>
          </a:xfrm>
          <a:prstGeom prst="rect">
            <a:avLst/>
          </a:prstGeom>
        </p:spPr>
      </p:pic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BEF86B6B-4FDD-8585-9AE5-DD396AEBA14C}"/>
              </a:ext>
            </a:extLst>
          </p:cNvPr>
          <p:cNvSpPr/>
          <p:nvPr/>
        </p:nvSpPr>
        <p:spPr>
          <a:xfrm rot="16200000">
            <a:off x="9668226" y="3198991"/>
            <a:ext cx="477880" cy="22547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+mj-lt"/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4F6F3EF4-D4BB-FF7B-3021-1027FB8C20D3}"/>
              </a:ext>
            </a:extLst>
          </p:cNvPr>
          <p:cNvSpPr/>
          <p:nvPr/>
        </p:nvSpPr>
        <p:spPr>
          <a:xfrm rot="7387893">
            <a:off x="8888884" y="4853161"/>
            <a:ext cx="547172" cy="22546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+mj-lt"/>
            </a:endParaRP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9D4A4AC9-DA4A-F90D-09E4-B72883E721D5}"/>
              </a:ext>
            </a:extLst>
          </p:cNvPr>
          <p:cNvSpPr/>
          <p:nvPr/>
        </p:nvSpPr>
        <p:spPr>
          <a:xfrm>
            <a:off x="9406057" y="5788388"/>
            <a:ext cx="753525" cy="22546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+mj-lt"/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5BBF6CC5-FB72-BDAE-3097-8BB096475E60}"/>
              </a:ext>
            </a:extLst>
          </p:cNvPr>
          <p:cNvSpPr/>
          <p:nvPr/>
        </p:nvSpPr>
        <p:spPr>
          <a:xfrm rot="13837879">
            <a:off x="10115128" y="4821737"/>
            <a:ext cx="648405" cy="22547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+mj-lt"/>
            </a:endParaRPr>
          </a:p>
        </p:txBody>
      </p:sp>
      <p:pic>
        <p:nvPicPr>
          <p:cNvPr id="26" name="Picture 6" descr="Client - Icônes commercialisation gratuites">
            <a:extLst>
              <a:ext uri="{FF2B5EF4-FFF2-40B4-BE49-F238E27FC236}">
                <a16:creationId xmlns:a16="http://schemas.microsoft.com/office/drawing/2014/main" id="{88E6DA7F-A974-895B-3183-D89C14B80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33" y="2168902"/>
            <a:ext cx="770693" cy="77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B4B1634-C015-BD0B-4FA1-6CFDDA596288}"/>
              </a:ext>
            </a:extLst>
          </p:cNvPr>
          <p:cNvSpPr txBox="1"/>
          <p:nvPr/>
        </p:nvSpPr>
        <p:spPr>
          <a:xfrm>
            <a:off x="286227" y="4504230"/>
            <a:ext cx="7686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🔹 Séparation des responsabilités (MVC) pour un code clair et évolutif</a:t>
            </a: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🔹 Base de données bien structurée pour éviter les doublons &amp; erreurs</a:t>
            </a: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🔹 Utilisation d’API REST pour une meilleure communication front-back</a:t>
            </a: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🔹 Interface dynamique et réactive avec </a:t>
            </a:r>
            <a:r>
              <a:rPr lang="fr-FR" dirty="0" err="1">
                <a:latin typeface="+mj-lt"/>
              </a:rPr>
              <a:t>ReactJS</a:t>
            </a:r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🔹 Usage de </a:t>
            </a:r>
            <a:r>
              <a:rPr lang="fr-FR" dirty="0" err="1">
                <a:latin typeface="+mj-lt"/>
              </a:rPr>
              <a:t>NodeJS</a:t>
            </a:r>
            <a:r>
              <a:rPr lang="fr-FR" dirty="0">
                <a:latin typeface="+mj-lt"/>
              </a:rPr>
              <a:t> pour le backend</a:t>
            </a:r>
          </a:p>
          <a:p>
            <a:r>
              <a:rPr lang="fr-FR" dirty="0">
                <a:latin typeface="+mj-lt"/>
              </a:rPr>
              <a:t>🔹 Usage de </a:t>
            </a:r>
            <a:r>
              <a:rPr lang="fr-FR" dirty="0" err="1">
                <a:latin typeface="+mj-lt"/>
              </a:rPr>
              <a:t>Tailwind</a:t>
            </a:r>
            <a:r>
              <a:rPr lang="fr-FR" dirty="0">
                <a:latin typeface="+mj-lt"/>
              </a:rPr>
              <a:t> pour le style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7F2211D-EDD1-9B1B-3D78-FCDD08CBC3D3}"/>
              </a:ext>
            </a:extLst>
          </p:cNvPr>
          <p:cNvSpPr/>
          <p:nvPr/>
        </p:nvSpPr>
        <p:spPr>
          <a:xfrm>
            <a:off x="1309265" y="1362540"/>
            <a:ext cx="3101789" cy="45719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Architecture logicielle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1A1E9D3-020C-7B6A-1BA9-1DBFCC05CFBB}"/>
              </a:ext>
            </a:extLst>
          </p:cNvPr>
          <p:cNvSpPr/>
          <p:nvPr/>
        </p:nvSpPr>
        <p:spPr>
          <a:xfrm>
            <a:off x="4563454" y="1345839"/>
            <a:ext cx="3101789" cy="45719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Technologies utilisées</a:t>
            </a:r>
          </a:p>
        </p:txBody>
      </p:sp>
    </p:spTree>
    <p:extLst>
      <p:ext uri="{BB962C8B-B14F-4D97-AF65-F5344CB8AC3E}">
        <p14:creationId xmlns:p14="http://schemas.microsoft.com/office/powerpoint/2010/main" val="216737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1FDBA-E15F-3AED-51A7-13E1454D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DEE56-EDDB-7DE6-2FBD-90A7CC7F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994" y="211433"/>
            <a:ext cx="5815976" cy="85849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Gestion de projet</a:t>
            </a:r>
          </a:p>
        </p:txBody>
      </p:sp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2C967290-39F1-CD00-A5DB-DBFC12C40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8A2F2F94-34D7-D0AB-AB68-3CBF4E5B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833" y="3827237"/>
            <a:ext cx="1893200" cy="168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C4B8227-FE30-0EF5-FA4A-529B301B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27" y="4082695"/>
            <a:ext cx="2338431" cy="14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5A4D6EF3-8C30-A615-AB3E-CA5F65C920A5}"/>
              </a:ext>
            </a:extLst>
          </p:cNvPr>
          <p:cNvSpPr/>
          <p:nvPr/>
        </p:nvSpPr>
        <p:spPr>
          <a:xfrm>
            <a:off x="1309265" y="1362540"/>
            <a:ext cx="3101789" cy="45719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Architecture logicielle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E316456E-43C8-3CE6-8B72-31761EAD7123}"/>
              </a:ext>
            </a:extLst>
          </p:cNvPr>
          <p:cNvSpPr/>
          <p:nvPr/>
        </p:nvSpPr>
        <p:spPr>
          <a:xfrm>
            <a:off x="4563454" y="1345839"/>
            <a:ext cx="3101789" cy="45719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Technologies utilisées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E1BB828C-34B5-86BB-A219-2A762322419E}"/>
              </a:ext>
            </a:extLst>
          </p:cNvPr>
          <p:cNvSpPr/>
          <p:nvPr/>
        </p:nvSpPr>
        <p:spPr>
          <a:xfrm>
            <a:off x="7817643" y="1345839"/>
            <a:ext cx="3101789" cy="45719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Répartition des tâches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298E88E-E95A-5BD9-AC6E-E99693D4D348}"/>
              </a:ext>
            </a:extLst>
          </p:cNvPr>
          <p:cNvSpPr txBox="1"/>
          <p:nvPr/>
        </p:nvSpPr>
        <p:spPr>
          <a:xfrm>
            <a:off x="0" y="2738375"/>
            <a:ext cx="1218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+mj-lt"/>
              </a:rPr>
              <a:t>FRONTEND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B1A710C-BA32-063D-A72A-F3D73B5F8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924" y="4255439"/>
            <a:ext cx="2244368" cy="1441639"/>
          </a:xfrm>
          <a:prstGeom prst="rect">
            <a:avLst/>
          </a:prstGeom>
        </p:spPr>
      </p:pic>
      <p:pic>
        <p:nvPicPr>
          <p:cNvPr id="34" name="Picture 26" descr="MySQL - Télécharger">
            <a:extLst>
              <a:ext uri="{FF2B5EF4-FFF2-40B4-BE49-F238E27FC236}">
                <a16:creationId xmlns:a16="http://schemas.microsoft.com/office/drawing/2014/main" id="{76DDB4CF-D164-CD8A-9B59-7B00798B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98" y="3738387"/>
            <a:ext cx="1958691" cy="195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8" descr="Sequelize Logo PNG Transparent &amp; SVG Vector - Freebie Supply">
            <a:extLst>
              <a:ext uri="{FF2B5EF4-FFF2-40B4-BE49-F238E27FC236}">
                <a16:creationId xmlns:a16="http://schemas.microsoft.com/office/drawing/2014/main" id="{84E74BE2-5B2B-2626-B6AB-56A33E439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344" y="3770789"/>
            <a:ext cx="1744577" cy="201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04334103-EEEE-AD13-AEB9-FCA2542A7F5B}"/>
              </a:ext>
            </a:extLst>
          </p:cNvPr>
          <p:cNvSpPr txBox="1"/>
          <p:nvPr/>
        </p:nvSpPr>
        <p:spPr>
          <a:xfrm>
            <a:off x="6096" y="2735327"/>
            <a:ext cx="1218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+mj-lt"/>
              </a:rPr>
              <a:t>BACKEND</a:t>
            </a:r>
          </a:p>
        </p:txBody>
      </p:sp>
      <p:pic>
        <p:nvPicPr>
          <p:cNvPr id="37" name="Picture 30" descr="Figma 3d icon 32050116 PNG">
            <a:extLst>
              <a:ext uri="{FF2B5EF4-FFF2-40B4-BE49-F238E27FC236}">
                <a16:creationId xmlns:a16="http://schemas.microsoft.com/office/drawing/2014/main" id="{BF7481EC-6364-BA48-2F36-27AA0E11F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88" y="3487231"/>
            <a:ext cx="3027853" cy="302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2" descr="Jest&quot; Icon - Download for free – Iconduck">
            <a:extLst>
              <a:ext uri="{FF2B5EF4-FFF2-40B4-BE49-F238E27FC236}">
                <a16:creationId xmlns:a16="http://schemas.microsoft.com/office/drawing/2014/main" id="{ACEDBFCB-27CF-AB56-9A4E-F52A110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815" y="3846483"/>
            <a:ext cx="2259478" cy="249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298DCE27-2DA9-5E11-B6F9-28AF863A54FE}"/>
              </a:ext>
            </a:extLst>
          </p:cNvPr>
          <p:cNvSpPr txBox="1"/>
          <p:nvPr/>
        </p:nvSpPr>
        <p:spPr>
          <a:xfrm>
            <a:off x="-3048" y="2735327"/>
            <a:ext cx="1218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+mj-lt"/>
              </a:rPr>
              <a:t>MAQUETTES &amp; TESTS UNITAIRES</a:t>
            </a:r>
          </a:p>
        </p:txBody>
      </p:sp>
    </p:spTree>
    <p:extLst>
      <p:ext uri="{BB962C8B-B14F-4D97-AF65-F5344CB8AC3E}">
        <p14:creationId xmlns:p14="http://schemas.microsoft.com/office/powerpoint/2010/main" val="320132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6" grpId="0"/>
      <p:bldP spid="36" grpId="1"/>
      <p:bldP spid="39" grpId="0"/>
      <p:bldP spid="3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74AEF-192A-D3F2-8683-52EA8572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SSI Paris : devenez un expert en informatique !">
            <a:extLst>
              <a:ext uri="{FF2B5EF4-FFF2-40B4-BE49-F238E27FC236}">
                <a16:creationId xmlns:a16="http://schemas.microsoft.com/office/drawing/2014/main" id="{2D98BDE2-C81F-D714-6543-E8AD832AE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83" y="11046"/>
            <a:ext cx="1744577" cy="9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25977B94-FE8F-F730-FCBD-954ECFD4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012" y="247709"/>
            <a:ext cx="5815976" cy="85849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Gestion de projet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F7F839F-E85B-E234-60D3-625AF97F9D14}"/>
              </a:ext>
            </a:extLst>
          </p:cNvPr>
          <p:cNvSpPr/>
          <p:nvPr/>
        </p:nvSpPr>
        <p:spPr>
          <a:xfrm>
            <a:off x="7817643" y="1345839"/>
            <a:ext cx="3101789" cy="45719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Répartition des tâches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5A9DAB8-94F0-2EC9-E50C-43400C227634}"/>
              </a:ext>
            </a:extLst>
          </p:cNvPr>
          <p:cNvSpPr txBox="1"/>
          <p:nvPr/>
        </p:nvSpPr>
        <p:spPr>
          <a:xfrm>
            <a:off x="4115622" y="2374330"/>
            <a:ext cx="16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Chef de projet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85F53D-A4DC-E1AC-3022-C965CE6FEF05}"/>
              </a:ext>
            </a:extLst>
          </p:cNvPr>
          <p:cNvSpPr txBox="1"/>
          <p:nvPr/>
        </p:nvSpPr>
        <p:spPr>
          <a:xfrm>
            <a:off x="3112769" y="2835704"/>
            <a:ext cx="271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Développement Frontend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F5FC53-45B2-6C81-87A9-0D2B64BB0E7A}"/>
              </a:ext>
            </a:extLst>
          </p:cNvPr>
          <p:cNvSpPr txBox="1"/>
          <p:nvPr/>
        </p:nvSpPr>
        <p:spPr>
          <a:xfrm>
            <a:off x="3233735" y="3333892"/>
            <a:ext cx="26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Développement Backend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5A8C19-A102-128A-EA16-C7838F0C7A08}"/>
              </a:ext>
            </a:extLst>
          </p:cNvPr>
          <p:cNvSpPr txBox="1"/>
          <p:nvPr/>
        </p:nvSpPr>
        <p:spPr>
          <a:xfrm>
            <a:off x="2622550" y="3839593"/>
            <a:ext cx="322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Concepteur de base de données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337067-6764-36D4-B9AC-02CA9A2B59BD}"/>
              </a:ext>
            </a:extLst>
          </p:cNvPr>
          <p:cNvSpPr txBox="1"/>
          <p:nvPr/>
        </p:nvSpPr>
        <p:spPr>
          <a:xfrm>
            <a:off x="3912472" y="4303094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Designer UX/UI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9DB560-FAFC-38AA-79F0-82A69E7653B5}"/>
              </a:ext>
            </a:extLst>
          </p:cNvPr>
          <p:cNvSpPr txBox="1"/>
          <p:nvPr/>
        </p:nvSpPr>
        <p:spPr>
          <a:xfrm>
            <a:off x="3811178" y="4775604"/>
            <a:ext cx="199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Testeur &amp; Qualité :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4802042-48B1-5198-1C4F-F21D2D535ED5}"/>
              </a:ext>
            </a:extLst>
          </p:cNvPr>
          <p:cNvCxnSpPr>
            <a:cxnSpLocks/>
          </p:cNvCxnSpPr>
          <p:nvPr/>
        </p:nvCxnSpPr>
        <p:spPr>
          <a:xfrm>
            <a:off x="4235584" y="2689412"/>
            <a:ext cx="1424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7C3EF06-AB08-968D-9426-71BAFF010160}"/>
              </a:ext>
            </a:extLst>
          </p:cNvPr>
          <p:cNvCxnSpPr>
            <a:cxnSpLocks/>
          </p:cNvCxnSpPr>
          <p:nvPr/>
        </p:nvCxnSpPr>
        <p:spPr>
          <a:xfrm>
            <a:off x="3233735" y="3180330"/>
            <a:ext cx="240506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5202FD2-A28C-0017-ED29-618E7682D213}"/>
              </a:ext>
            </a:extLst>
          </p:cNvPr>
          <p:cNvCxnSpPr>
            <a:cxnSpLocks/>
          </p:cNvCxnSpPr>
          <p:nvPr/>
        </p:nvCxnSpPr>
        <p:spPr>
          <a:xfrm>
            <a:off x="3308350" y="3662930"/>
            <a:ext cx="232727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859278FE-E4E3-E60F-650F-C0BE0B9BC6EA}"/>
              </a:ext>
            </a:extLst>
          </p:cNvPr>
          <p:cNvCxnSpPr>
            <a:cxnSpLocks/>
          </p:cNvCxnSpPr>
          <p:nvPr/>
        </p:nvCxnSpPr>
        <p:spPr>
          <a:xfrm>
            <a:off x="2698750" y="4158176"/>
            <a:ext cx="293687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67047C6-87BB-AD8D-D449-90C4E75C520B}"/>
              </a:ext>
            </a:extLst>
          </p:cNvPr>
          <p:cNvCxnSpPr>
            <a:cxnSpLocks/>
          </p:cNvCxnSpPr>
          <p:nvPr/>
        </p:nvCxnSpPr>
        <p:spPr>
          <a:xfrm>
            <a:off x="4042607" y="4623049"/>
            <a:ext cx="1684571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B58F4BE-5CF8-2EA2-ACF6-8CA17DD559E7}"/>
              </a:ext>
            </a:extLst>
          </p:cNvPr>
          <p:cNvCxnSpPr>
            <a:cxnSpLocks/>
          </p:cNvCxnSpPr>
          <p:nvPr/>
        </p:nvCxnSpPr>
        <p:spPr>
          <a:xfrm>
            <a:off x="3861313" y="5107039"/>
            <a:ext cx="1836971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EF24C9B8-6E48-09D5-9AD1-35691F4D8CB1}"/>
              </a:ext>
            </a:extLst>
          </p:cNvPr>
          <p:cNvSpPr txBox="1"/>
          <p:nvPr/>
        </p:nvSpPr>
        <p:spPr>
          <a:xfrm>
            <a:off x="5761182" y="2391334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Hassan BOUCHERIT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4C406A-DA11-690F-EDB1-778B5D561A61}"/>
              </a:ext>
            </a:extLst>
          </p:cNvPr>
          <p:cNvSpPr txBox="1"/>
          <p:nvPr/>
        </p:nvSpPr>
        <p:spPr>
          <a:xfrm>
            <a:off x="5761182" y="2842103"/>
            <a:ext cx="364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Maxence PICAULT &amp; Anaïs UZAN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C90501-8371-2915-372F-472EFF2CE089}"/>
              </a:ext>
            </a:extLst>
          </p:cNvPr>
          <p:cNvSpPr txBox="1"/>
          <p:nvPr/>
        </p:nvSpPr>
        <p:spPr>
          <a:xfrm>
            <a:off x="5764804" y="3342585"/>
            <a:ext cx="447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Franklin VERSAYO &amp; Hassan BOUCHERIT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90D8F18-72EE-86E3-7570-CF5309F51B7A}"/>
              </a:ext>
            </a:extLst>
          </p:cNvPr>
          <p:cNvSpPr txBox="1"/>
          <p:nvPr/>
        </p:nvSpPr>
        <p:spPr>
          <a:xfrm>
            <a:off x="5742178" y="3839593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Hassan BOUCHERIT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69E8360-F321-FADA-357D-48AEAAE3B724}"/>
              </a:ext>
            </a:extLst>
          </p:cNvPr>
          <p:cNvSpPr txBox="1"/>
          <p:nvPr/>
        </p:nvSpPr>
        <p:spPr>
          <a:xfrm>
            <a:off x="5761182" y="4300213"/>
            <a:ext cx="364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Maxence PICAULT &amp; Anaïs UZAN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2A584C4-3AEE-D94D-9BE5-9DFA6A41F926}"/>
              </a:ext>
            </a:extLst>
          </p:cNvPr>
          <p:cNvSpPr txBox="1"/>
          <p:nvPr/>
        </p:nvSpPr>
        <p:spPr>
          <a:xfrm>
            <a:off x="5761182" y="4772723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Toute l’équipe :D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D9468EE8-293D-80E6-86A9-2B674E0B2D82}"/>
              </a:ext>
            </a:extLst>
          </p:cNvPr>
          <p:cNvSpPr/>
          <p:nvPr/>
        </p:nvSpPr>
        <p:spPr>
          <a:xfrm>
            <a:off x="1309265" y="1362540"/>
            <a:ext cx="3101789" cy="45719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Architecture logicielle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22344CF-49E9-449F-EA44-3B699DFB1E35}"/>
              </a:ext>
            </a:extLst>
          </p:cNvPr>
          <p:cNvSpPr/>
          <p:nvPr/>
        </p:nvSpPr>
        <p:spPr>
          <a:xfrm>
            <a:off x="4563454" y="1345839"/>
            <a:ext cx="3101789" cy="45719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Technologies utilisées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D01B1A-C6A5-5F5C-4ACE-B4AF641344EA}"/>
              </a:ext>
            </a:extLst>
          </p:cNvPr>
          <p:cNvSpPr txBox="1"/>
          <p:nvPr/>
        </p:nvSpPr>
        <p:spPr>
          <a:xfrm>
            <a:off x="4884892" y="5235016"/>
            <a:ext cx="96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CI/CD :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02E2932-CA42-B843-E6F9-514021B6B84D}"/>
              </a:ext>
            </a:extLst>
          </p:cNvPr>
          <p:cNvCxnSpPr>
            <a:cxnSpLocks/>
          </p:cNvCxnSpPr>
          <p:nvPr/>
        </p:nvCxnSpPr>
        <p:spPr>
          <a:xfrm>
            <a:off x="4940490" y="5573421"/>
            <a:ext cx="76461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AAC3BFE-ECA3-9692-2C69-CFB1AA3626C0}"/>
              </a:ext>
            </a:extLst>
          </p:cNvPr>
          <p:cNvSpPr txBox="1"/>
          <p:nvPr/>
        </p:nvSpPr>
        <p:spPr>
          <a:xfrm>
            <a:off x="5761182" y="5239105"/>
            <a:ext cx="211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Franklin VERSAYO</a:t>
            </a:r>
          </a:p>
        </p:txBody>
      </p:sp>
    </p:spTree>
    <p:extLst>
      <p:ext uri="{BB962C8B-B14F-4D97-AF65-F5344CB8AC3E}">
        <p14:creationId xmlns:p14="http://schemas.microsoft.com/office/powerpoint/2010/main" val="1539228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0" grpId="0"/>
      <p:bldP spid="11" grpId="0"/>
      <p:bldP spid="12" grpId="0"/>
      <p:bldP spid="31" grpId="0"/>
      <p:bldP spid="32" grpId="0"/>
      <p:bldP spid="33" grpId="0"/>
      <p:bldP spid="34" grpId="0"/>
      <p:bldP spid="35" grpId="0"/>
      <p:bldP spid="36" grpId="0"/>
      <p:bldP spid="7" grpId="0"/>
      <p:bldP spid="13" grpId="0"/>
    </p:bldLst>
  </p:timing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1736</Words>
  <Application>Microsoft Office PowerPoint</Application>
  <PresentationFormat>Grand écran</PresentationFormat>
  <Paragraphs>245</Paragraphs>
  <Slides>42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8" baseType="lpstr">
      <vt:lpstr>Aptos</vt:lpstr>
      <vt:lpstr>Arial</vt:lpstr>
      <vt:lpstr>Avenir Next LT Pro</vt:lpstr>
      <vt:lpstr>Bell MT</vt:lpstr>
      <vt:lpstr>Wingdings</vt:lpstr>
      <vt:lpstr>GlowVTI</vt:lpstr>
      <vt:lpstr>Projet d’optimisation de l'affectation des salariés sur les chantiers pour l’entreprise EDIFISPRO</vt:lpstr>
      <vt:lpstr>Objectif du projet</vt:lpstr>
      <vt:lpstr>Sommaire</vt:lpstr>
      <vt:lpstr>Contexte &amp; problématiques</vt:lpstr>
      <vt:lpstr>Solutions proposées</vt:lpstr>
      <vt:lpstr>Présentation PowerPoint</vt:lpstr>
      <vt:lpstr>Gestion de projet</vt:lpstr>
      <vt:lpstr>Gestion de projet</vt:lpstr>
      <vt:lpstr>Gestion de projet</vt:lpstr>
      <vt:lpstr>Présentation PowerPoint</vt:lpstr>
      <vt:lpstr>Branches</vt:lpstr>
      <vt:lpstr>Présentation PowerPoint</vt:lpstr>
      <vt:lpstr>Présentation PowerPoint</vt:lpstr>
      <vt:lpstr>Présentation PowerPoint</vt:lpstr>
      <vt:lpstr>Présentation PowerPoint</vt:lpstr>
      <vt:lpstr>Mise en place du projet</vt:lpstr>
      <vt:lpstr>Mise en place du projet</vt:lpstr>
      <vt:lpstr>Mise en place du projet</vt:lpstr>
      <vt:lpstr>Présentation PowerPoint</vt:lpstr>
      <vt:lpstr>BDD (base de données)</vt:lpstr>
      <vt:lpstr>Milestone</vt:lpstr>
      <vt:lpstr>Issue</vt:lpstr>
      <vt:lpstr>Backend MVC (Modèle, vue, contrôleur)</vt:lpstr>
      <vt:lpstr>Frontend</vt:lpstr>
      <vt:lpstr>Présentation PowerPoint</vt:lpstr>
      <vt:lpstr>Présentation PowerPoint</vt:lpstr>
      <vt:lpstr>Code review</vt:lpstr>
      <vt:lpstr>Présentation PowerPoint</vt:lpstr>
      <vt:lpstr>Bonnes pratiques</vt:lpstr>
      <vt:lpstr>Bonnes pratiques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Bonnes pratiques</vt:lpstr>
      <vt:lpstr>Présentation PowerPoint</vt:lpstr>
      <vt:lpstr>Présentation de l’application</vt:lpstr>
      <vt:lpstr>Présentation de l’application</vt:lpstr>
      <vt:lpstr>Présentation de l’application</vt:lpstr>
      <vt:lpstr>Retour d’expérience et perspectives d’amélioration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Anaïs UZAN</dc:creator>
  <cp:lastModifiedBy>Franklin VERSAYO</cp:lastModifiedBy>
  <cp:revision>92</cp:revision>
  <dcterms:created xsi:type="dcterms:W3CDTF">2025-03-05T09:59:27Z</dcterms:created>
  <dcterms:modified xsi:type="dcterms:W3CDTF">2025-03-07T03:11:02Z</dcterms:modified>
</cp:coreProperties>
</file>